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notesMasterIdLst>
    <p:notesMasterId r:id="rId29"/>
  </p:notesMasterIdLst>
  <p:sldSz cx="18288000" cy="10287000"/>
  <p:notesSz cx="10287000" cy="18288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33"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slideLayout" Target="../slideLayouts/slideLayout1.xml"/><Relationship Id="rId5"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slideLayout" Target="../slideLayouts/slideLayout1.xml"/><Relationship Id="rId9"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slideLayout" Target="../slideLayouts/slideLayout1.xml"/><Relationship Id="rId9"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slideLayout" Target="../slideLayouts/slideLayout1.xml"/><Relationship Id="rId8"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slideLayout" Target="../slideLayouts/slideLayout1.xml"/><Relationship Id="rId7"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image" Target="../media/image-14-6.png"/><Relationship Id="rId7" Type="http://schemas.openxmlformats.org/officeDocument/2006/relationships/slideLayout" Target="../slideLayouts/slideLayout1.xml"/><Relationship Id="rId8"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image" Target="../media/image-15-7.png"/><Relationship Id="rId8" Type="http://schemas.openxmlformats.org/officeDocument/2006/relationships/slideLayout" Target="../slideLayouts/slideLayout1.xml"/><Relationship Id="rId9"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image" Target="../media/image-16-6.png"/><Relationship Id="rId7" Type="http://schemas.openxmlformats.org/officeDocument/2006/relationships/slideLayout" Target="../slideLayouts/slideLayout1.xml"/><Relationship Id="rId8"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png"/><Relationship Id="rId6" Type="http://schemas.openxmlformats.org/officeDocument/2006/relationships/image" Target="../media/image-17-6.png"/><Relationship Id="rId7" Type="http://schemas.openxmlformats.org/officeDocument/2006/relationships/image" Target="../media/image-17-7.png"/><Relationship Id="rId8" Type="http://schemas.openxmlformats.org/officeDocument/2006/relationships/image" Target="../media/image-17-8.png"/><Relationship Id="rId9" Type="http://schemas.openxmlformats.org/officeDocument/2006/relationships/slideLayout" Target="../slideLayouts/slideLayout1.xml"/><Relationship Id="rId10"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image" Target="../media/image-18-6.png"/><Relationship Id="rId7" Type="http://schemas.openxmlformats.org/officeDocument/2006/relationships/slideLayout" Target="../slideLayouts/slideLayout1.xml"/><Relationship Id="rId8"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image" Target="../media/image-19-5.png"/><Relationship Id="rId6" Type="http://schemas.openxmlformats.org/officeDocument/2006/relationships/image" Target="../media/image-19-6.png"/><Relationship Id="rId7" Type="http://schemas.openxmlformats.org/officeDocument/2006/relationships/slideLayout" Target="../slideLayouts/slideLayout1.xml"/><Relationship Id="rId8"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slideLayout" Target="../slideLayouts/slideLayout1.xml"/><Relationship Id="rId8"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png"/><Relationship Id="rId6" Type="http://schemas.openxmlformats.org/officeDocument/2006/relationships/image" Target="../media/image-20-6.png"/><Relationship Id="rId7" Type="http://schemas.openxmlformats.org/officeDocument/2006/relationships/slideLayout" Target="../slideLayouts/slideLayout1.xml"/><Relationship Id="rId8"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image" Target="../media/image-21-5.png"/><Relationship Id="rId6" Type="http://schemas.openxmlformats.org/officeDocument/2006/relationships/image" Target="../media/image-21-6.png"/><Relationship Id="rId7" Type="http://schemas.openxmlformats.org/officeDocument/2006/relationships/image" Target="../media/image-21-7.png"/><Relationship Id="rId8" Type="http://schemas.openxmlformats.org/officeDocument/2006/relationships/image" Target="../media/image-21-8.png"/><Relationship Id="rId9" Type="http://schemas.openxmlformats.org/officeDocument/2006/relationships/slideLayout" Target="../slideLayouts/slideLayout1.xml"/><Relationship Id="rId10"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png"/><Relationship Id="rId4" Type="http://schemas.openxmlformats.org/officeDocument/2006/relationships/image" Target="../media/image-22-4.png"/><Relationship Id="rId5" Type="http://schemas.openxmlformats.org/officeDocument/2006/relationships/image" Target="../media/image-22-5.png"/><Relationship Id="rId6" Type="http://schemas.openxmlformats.org/officeDocument/2006/relationships/image" Target="../media/image-22-6.png"/><Relationship Id="rId7" Type="http://schemas.openxmlformats.org/officeDocument/2006/relationships/slideLayout" Target="../slideLayouts/slideLayout1.xml"/><Relationship Id="rId8"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image" Target="../media/image-23-3.png"/><Relationship Id="rId4" Type="http://schemas.openxmlformats.org/officeDocument/2006/relationships/image" Target="../media/image-23-4.png"/><Relationship Id="rId5" Type="http://schemas.openxmlformats.org/officeDocument/2006/relationships/image" Target="../media/image-23-5.png"/><Relationship Id="rId6" Type="http://schemas.openxmlformats.org/officeDocument/2006/relationships/image" Target="../media/image-23-6.png"/><Relationship Id="rId7" Type="http://schemas.openxmlformats.org/officeDocument/2006/relationships/image" Target="../media/image-23-7.png"/><Relationship Id="rId8" Type="http://schemas.openxmlformats.org/officeDocument/2006/relationships/image" Target="../media/image-23-8.png"/><Relationship Id="rId9" Type="http://schemas.openxmlformats.org/officeDocument/2006/relationships/image" Target="../media/image-23-9.png"/><Relationship Id="rId10" Type="http://schemas.openxmlformats.org/officeDocument/2006/relationships/slideLayout" Target="../slideLayouts/slideLayout1.xml"/><Relationship Id="rId11"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image-24-1.png"/><Relationship Id="rId2" Type="http://schemas.openxmlformats.org/officeDocument/2006/relationships/image" Target="../media/image-24-2.png"/><Relationship Id="rId3" Type="http://schemas.openxmlformats.org/officeDocument/2006/relationships/image" Target="../media/image-24-3.png"/><Relationship Id="rId4" Type="http://schemas.openxmlformats.org/officeDocument/2006/relationships/image" Target="../media/image-24-4.png"/><Relationship Id="rId5" Type="http://schemas.openxmlformats.org/officeDocument/2006/relationships/image" Target="../media/image-24-5.png"/><Relationship Id="rId6" Type="http://schemas.openxmlformats.org/officeDocument/2006/relationships/slideLayout" Target="../slideLayouts/slideLayout1.xml"/><Relationship Id="rId7"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image-25-1.png"/><Relationship Id="rId2" Type="http://schemas.openxmlformats.org/officeDocument/2006/relationships/image" Target="../media/image-25-2.png"/><Relationship Id="rId3" Type="http://schemas.openxmlformats.org/officeDocument/2006/relationships/image" Target="../media/image-25-3.png"/><Relationship Id="rId4" Type="http://schemas.openxmlformats.org/officeDocument/2006/relationships/image" Target="../media/image-25-4.png"/><Relationship Id="rId5" Type="http://schemas.openxmlformats.org/officeDocument/2006/relationships/image" Target="../media/image-25-5.png"/><Relationship Id="rId6" Type="http://schemas.openxmlformats.org/officeDocument/2006/relationships/image" Target="../media/image-25-6.png"/><Relationship Id="rId7" Type="http://schemas.openxmlformats.org/officeDocument/2006/relationships/slideLayout" Target="../slideLayouts/slideLayout1.xml"/><Relationship Id="rId8"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image" Target="../media/image-26-1.png"/><Relationship Id="rId2" Type="http://schemas.openxmlformats.org/officeDocument/2006/relationships/image" Target="../media/image-26-2.png"/><Relationship Id="rId3" Type="http://schemas.openxmlformats.org/officeDocument/2006/relationships/image" Target="../media/image-26-3.png"/><Relationship Id="rId4" Type="http://schemas.openxmlformats.org/officeDocument/2006/relationships/image" Target="../media/image-26-4.png"/><Relationship Id="rId5" Type="http://schemas.openxmlformats.org/officeDocument/2006/relationships/image" Target="../media/image-26-5.png"/><Relationship Id="rId6" Type="http://schemas.openxmlformats.org/officeDocument/2006/relationships/slideLayout" Target="../slideLayouts/slideLayout1.xml"/><Relationship Id="rId7"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image" Target="../media/image-27-1.png"/><Relationship Id="rId2" Type="http://schemas.openxmlformats.org/officeDocument/2006/relationships/image" Target="../media/image-27-2.png"/><Relationship Id="rId3" Type="http://schemas.openxmlformats.org/officeDocument/2006/relationships/image" Target="../media/image-27-3.png"/><Relationship Id="rId4" Type="http://schemas.openxmlformats.org/officeDocument/2006/relationships/image" Target="../media/image-27-4.png"/><Relationship Id="rId5" Type="http://schemas.openxmlformats.org/officeDocument/2006/relationships/image" Target="../media/image-27-5.png"/><Relationship Id="rId6" Type="http://schemas.openxmlformats.org/officeDocument/2006/relationships/image" Target="../media/image-27-6.png"/><Relationship Id="rId7" Type="http://schemas.openxmlformats.org/officeDocument/2006/relationships/image" Target="../media/image-27-7.png"/><Relationship Id="rId8" Type="http://schemas.openxmlformats.org/officeDocument/2006/relationships/image" Target="../media/image-27-8.png"/><Relationship Id="rId9" Type="http://schemas.openxmlformats.org/officeDocument/2006/relationships/image" Target="../media/image-27-9.png"/><Relationship Id="rId10" Type="http://schemas.openxmlformats.org/officeDocument/2006/relationships/image" Target="../media/image-27-10.png"/><Relationship Id="rId11" Type="http://schemas.openxmlformats.org/officeDocument/2006/relationships/image" Target="../media/image-27-11.png"/><Relationship Id="rId12" Type="http://schemas.openxmlformats.org/officeDocument/2006/relationships/slideLayout" Target="../slideLayouts/slideLayout1.xml"/><Relationship Id="rId13"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slideLayout" Target="../slideLayouts/slideLayout1.xml"/><Relationship Id="rId11"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slideLayout" Target="../slideLayouts/slideLayout1.xml"/><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slideLayout" Target="../slideLayouts/slideLayout1.xml"/><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slideLayout" Target="../slideLayouts/slideLayout1.xml"/><Relationship Id="rId8"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slideLayout" Target="../slideLayouts/slideLayout1.xml"/><Relationship Id="rId10"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slideLayout" Target="../slideLayouts/slideLayout1.xml"/><Relationship Id="rId8"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png"/><Relationship Id="rId8" Type="http://schemas.openxmlformats.org/officeDocument/2006/relationships/slideLayout" Target="../slideLayouts/slideLayout1.xml"/><Relationship Id="rId9"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p:bgPr>
    </p:bg>
    <p:spTree>
      <p:nvGrpSpPr>
        <p:cNvPr id="1" name=""/>
        <p:cNvGrpSpPr/>
        <p:nvPr/>
      </p:nvGrpSpPr>
      <p:grpSpPr>
        <a:xfrm>
          <a:off x="0" y="0"/>
          <a:ext cx="0" cy="0"/>
          <a:chOff x="0" y="0"/>
          <a:chExt cx="0" cy="0"/>
        </a:xfrm>
      </p:grpSpPr>
      <p:pic>
        <p:nvPicPr>
          <p:cNvPr id="2" name="ivan-bandura-FzFU9nlFpmg-unsplash 2" descr="preencoded.png">    </p:cNvPr>
          <p:cNvPicPr>
            <a:picLocks noChangeAspect="1"/>
          </p:cNvPicPr>
          <p:nvPr/>
        </p:nvPicPr>
        <p:blipFill>
          <a:blip r:embed="rId1"/>
          <a:srcRect l="0" r="0" t="0" b="0"/>
          <a:stretch/>
        </p:blipFill>
        <p:spPr>
          <a:xfrm>
            <a:off x="0" y="0"/>
            <a:ext cx="18288000" cy="10287000"/>
          </a:xfrm>
          <a:prstGeom prst="rect">
            <a:avLst/>
          </a:prstGeom>
        </p:spPr>
      </p:pic>
      <p:pic>
        <p:nvPicPr>
          <p:cNvPr id="3" name="Rectangle 1" descr="preencoded.png">    </p:cNvPr>
          <p:cNvPicPr>
            <a:picLocks noChangeAspect="1"/>
          </p:cNvPicPr>
          <p:nvPr/>
        </p:nvPicPr>
        <p:blipFill>
          <a:blip r:embed="rId2"/>
          <a:srcRect l="0" r="0" t="0" b="0"/>
          <a:stretch/>
        </p:blipFill>
        <p:spPr>
          <a:xfrm>
            <a:off x="0" y="0"/>
            <a:ext cx="9001125" cy="10287000"/>
          </a:xfrm>
          <a:prstGeom prst="rect">
            <a:avLst/>
          </a:prstGeom>
        </p:spPr>
      </p:pic>
      <p:pic>
        <p:nvPicPr>
          <p:cNvPr id="4" name="Group 48" descr="preencoded.png">    </p:cNvPr>
          <p:cNvPicPr>
            <a:picLocks noChangeAspect="1"/>
          </p:cNvPicPr>
          <p:nvPr/>
        </p:nvPicPr>
        <p:blipFill>
          <a:blip r:embed="rId3"/>
          <a:srcRect l="0" r="0" t="0" b="0"/>
          <a:stretch/>
        </p:blipFill>
        <p:spPr>
          <a:xfrm>
            <a:off x="762000" y="742950"/>
            <a:ext cx="1873144" cy="224396"/>
          </a:xfrm>
          <a:prstGeom prst="rect">
            <a:avLst/>
          </a:prstGeom>
        </p:spPr>
      </p:pic>
      <p:sp>
        <p:nvSpPr>
          <p:cNvPr id="5" name="The future is water reuse"/>
          <p:cNvSpPr/>
          <p:nvPr/>
        </p:nvSpPr>
        <p:spPr>
          <a:xfrm>
            <a:off x="685800" y="9334500"/>
            <a:ext cx="2533650" cy="190500"/>
          </a:xfrm>
          <a:prstGeom prst="rect">
            <a:avLst/>
          </a:prstGeom>
          <a:noFill/>
          <a:ln/>
        </p:spPr>
        <p:txBody>
          <a:bodyPr wrap="square" lIns="0" tIns="0" rIns="0" bIns="0" rtlCol="0" anchor="t"/>
          <a:lstStyle/>
          <a:p>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T</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h</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e</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 </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f</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u</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t</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u</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r</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e</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 </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i</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s</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 </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w</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a</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t</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e</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r</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 </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r</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e</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u</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s</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e</a:t>
            </a:r>
            <a:endParaRPr lang="en-US" sz="1500" dirty="0"/>
          </a:p>
        </p:txBody>
      </p:sp>
      <p:sp>
        <p:nvSpPr>
          <p:cNvPr id="6" name="Case studies"/>
          <p:cNvSpPr/>
          <p:nvPr/>
        </p:nvSpPr>
        <p:spPr>
          <a:xfrm>
            <a:off x="762000" y="6088577"/>
            <a:ext cx="7696200" cy="1362075"/>
          </a:xfrm>
          <a:prstGeom prst="rect">
            <a:avLst/>
          </a:prstGeom>
          <a:noFill/>
          <a:ln/>
        </p:spPr>
        <p:txBody>
          <a:bodyPr wrap="square" lIns="0" tIns="0" rIns="0" bIns="0" rtlCol="0" anchor="ctr"/>
          <a:lstStyle/>
          <a:p>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C</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a</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s</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e</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 </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s</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t</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u</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d</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i</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e</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s</a:t>
            </a:r>
            <a:endParaRPr lang="en-US" sz="9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p:bgPr>
    </p:bg>
    <p:spTree>
      <p:nvGrpSpPr>
        <p:cNvPr id="1" name=""/>
        <p:cNvGrpSpPr/>
        <p:nvPr/>
      </p:nvGrpSpPr>
      <p:grpSpPr>
        <a:xfrm>
          <a:off x="0" y="0"/>
          <a:ext cx="0" cy="0"/>
          <a:chOff x="0" y="0"/>
          <a:chExt cx="0" cy="0"/>
        </a:xfrm>
      </p:grpSpPr>
      <p:pic>
        <p:nvPicPr>
          <p:cNvPr id="2" name="Rectangle 1" descr="preencoded.png">    </p:cNvPr>
          <p:cNvPicPr>
            <a:picLocks noChangeAspect="1"/>
          </p:cNvPicPr>
          <p:nvPr/>
        </p:nvPicPr>
        <p:blipFill>
          <a:blip r:embed="rId1"/>
          <a:srcRect l="0" r="0" t="0" b="0"/>
          <a:stretch/>
        </p:blipFill>
        <p:spPr>
          <a:xfrm>
            <a:off x="0" y="0"/>
            <a:ext cx="9096375" cy="10287000"/>
          </a:xfrm>
          <a:prstGeom prst="rect">
            <a:avLst/>
          </a:prstGeom>
        </p:spPr>
      </p:pic>
      <p:pic>
        <p:nvPicPr>
          <p:cNvPr id="3" name="Jägala render-noshadow 1" descr="preencoded.png">    </p:cNvPr>
          <p:cNvPicPr>
            <a:picLocks noChangeAspect="1"/>
          </p:cNvPicPr>
          <p:nvPr/>
        </p:nvPicPr>
        <p:blipFill>
          <a:blip r:embed="rId2"/>
          <a:srcRect l="0" r="0" t="0" b="0"/>
          <a:stretch/>
        </p:blipFill>
        <p:spPr>
          <a:xfrm>
            <a:off x="0" y="3438525"/>
            <a:ext cx="8858250" cy="5267325"/>
          </a:xfrm>
          <a:prstGeom prst="rect">
            <a:avLst/>
          </a:prstGeom>
        </p:spPr>
      </p:pic>
      <p:pic>
        <p:nvPicPr>
          <p:cNvPr id="4" name="Rectangle 172" descr="preencoded.png">    </p:cNvPr>
          <p:cNvPicPr>
            <a:picLocks noChangeAspect="1"/>
          </p:cNvPicPr>
          <p:nvPr/>
        </p:nvPicPr>
        <p:blipFill>
          <a:blip r:embed="rId3"/>
          <a:srcRect l="0" r="0" t="0" b="0"/>
          <a:stretch/>
        </p:blipFill>
        <p:spPr>
          <a:xfrm>
            <a:off x="0" y="7439025"/>
            <a:ext cx="9096375" cy="2847975"/>
          </a:xfrm>
          <a:prstGeom prst="rect">
            <a:avLst/>
          </a:prstGeom>
        </p:spPr>
      </p:pic>
      <p:pic>
        <p:nvPicPr>
          <p:cNvPr id="5" name="Frame 1" descr="preencoded.png">    </p:cNvPr>
          <p:cNvPicPr>
            <a:picLocks noChangeAspect="1"/>
          </p:cNvPicPr>
          <p:nvPr/>
        </p:nvPicPr>
        <p:blipFill>
          <a:blip r:embed="rId4"/>
          <a:srcRect l="0" r="0" t="0" b="0"/>
          <a:stretch/>
        </p:blipFill>
        <p:spPr>
          <a:xfrm>
            <a:off x="762000" y="9334500"/>
            <a:ext cx="542925" cy="285750"/>
          </a:xfrm>
          <a:prstGeom prst="rect">
            <a:avLst/>
          </a:prstGeom>
        </p:spPr>
      </p:pic>
      <p:pic>
        <p:nvPicPr>
          <p:cNvPr id="6" name="Vector 1" descr="preencoded.png">    </p:cNvPr>
          <p:cNvPicPr>
            <a:picLocks noChangeAspect="1"/>
          </p:cNvPicPr>
          <p:nvPr/>
        </p:nvPicPr>
        <p:blipFill>
          <a:blip r:embed="rId5"/>
          <a:srcRect l="0" r="0" t="0" b="0"/>
          <a:stretch/>
        </p:blipFill>
        <p:spPr>
          <a:xfrm>
            <a:off x="3571875" y="990600"/>
            <a:ext cx="14716125" cy="19050"/>
          </a:xfrm>
          <a:prstGeom prst="rect">
            <a:avLst/>
          </a:prstGeom>
        </p:spPr>
      </p:pic>
      <p:pic>
        <p:nvPicPr>
          <p:cNvPr id="7" name="Group 49" descr="preencoded.png">    </p:cNvPr>
          <p:cNvPicPr>
            <a:picLocks noChangeAspect="1"/>
          </p:cNvPicPr>
          <p:nvPr/>
        </p:nvPicPr>
        <p:blipFill>
          <a:blip r:embed="rId6"/>
          <a:srcRect l="0" r="0" t="0" b="0"/>
          <a:stretch/>
        </p:blipFill>
        <p:spPr>
          <a:xfrm>
            <a:off x="761999" y="866775"/>
            <a:ext cx="1912055" cy="258628"/>
          </a:xfrm>
          <a:prstGeom prst="rect">
            <a:avLst/>
          </a:prstGeom>
        </p:spPr>
      </p:pic>
      <p:pic>
        <p:nvPicPr>
          <p:cNvPr id="8" name="Vector" descr="preencoded.png">    </p:cNvPr>
          <p:cNvPicPr>
            <a:picLocks noChangeAspect="1"/>
          </p:cNvPicPr>
          <p:nvPr/>
        </p:nvPicPr>
        <p:blipFill>
          <a:blip r:embed="rId7"/>
          <a:srcRect l="0" r="0" t="0" b="0"/>
          <a:stretch/>
        </p:blipFill>
        <p:spPr>
          <a:xfrm>
            <a:off x="17240250" y="9334500"/>
            <a:ext cx="285750" cy="285750"/>
          </a:xfrm>
          <a:prstGeom prst="rect">
            <a:avLst/>
          </a:prstGeom>
        </p:spPr>
      </p:pic>
      <p:sp>
        <p:nvSpPr>
          <p:cNvPr id="9" name="Jgala Estate"/>
          <p:cNvSpPr/>
          <p:nvPr/>
        </p:nvSpPr>
        <p:spPr>
          <a:xfrm>
            <a:off x="762000" y="1895475"/>
            <a:ext cx="5915025" cy="1028700"/>
          </a:xfrm>
          <a:prstGeom prst="rect">
            <a:avLst/>
          </a:prstGeom>
          <a:noFill/>
          <a:ln/>
        </p:spPr>
        <p:txBody>
          <a:bodyPr wrap="square" lIns="0" tIns="0" rIns="0" bIns="0" rtlCol="0" anchor="t"/>
          <a:lstStyle/>
          <a:p>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J</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ä</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g</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l</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s</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t</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t</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e</a:t>
            </a:r>
            <a:endParaRPr lang="en-US" sz="7200" dirty="0"/>
          </a:p>
        </p:txBody>
      </p:sp>
      <p:sp>
        <p:nvSpPr>
          <p:cNvPr id="10" name="The set up"/>
          <p:cNvSpPr/>
          <p:nvPr/>
        </p:nvSpPr>
        <p:spPr>
          <a:xfrm>
            <a:off x="10601325" y="1895475"/>
            <a:ext cx="4657725" cy="1028700"/>
          </a:xfrm>
          <a:prstGeom prst="rect">
            <a:avLst/>
          </a:prstGeom>
          <a:noFill/>
          <a:ln/>
        </p:spPr>
        <p:txBody>
          <a:bodyPr wrap="square" lIns="0" tIns="0" rIns="0" bIns="0" rtlCol="0" anchor="t"/>
          <a:lstStyle/>
          <a:p>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h</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s</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u</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p</a:t>
            </a:r>
            <a:endParaRPr lang="en-US" sz="7200" dirty="0"/>
          </a:p>
        </p:txBody>
      </p:sp>
      <p:sp>
        <p:nvSpPr>
          <p:cNvPr id="11" name="name_09"/>
          <p:cNvSpPr/>
          <p:nvPr/>
        </p:nvSpPr>
        <p:spPr>
          <a:xfrm>
            <a:off x="904875" y="9382125"/>
            <a:ext cx="314325" cy="190500"/>
          </a:xfrm>
          <a:prstGeom prst="rect">
            <a:avLst/>
          </a:prstGeom>
          <a:noFill/>
          <a:ln/>
        </p:spPr>
        <p:txBody>
          <a:bodyPr wrap="square" lIns="0" tIns="0" rIns="0" bIns="0" rtlCol="0" anchor="t"/>
          <a:lstStyle/>
          <a:p>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0</a:t>
            </a:r>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9</a:t>
            </a:r>
            <a:endParaRPr lang="en-US" sz="1500" dirty="0"/>
          </a:p>
        </p:txBody>
      </p:sp>
      <p:sp>
        <p:nvSpPr>
          <p:cNvPr id="12" name="Spacedrip addresses wastewater challenges in a new housing development of 1200 people Modular 40-foot containerized systems equipped with automation and sensors Treated water can be reused for non-potable and potable applications The system treats and reu"/>
          <p:cNvSpPr/>
          <p:nvPr/>
        </p:nvSpPr>
        <p:spPr>
          <a:xfrm>
            <a:off x="10601325" y="3438525"/>
            <a:ext cx="6315075" cy="4953000"/>
          </a:xfrm>
          <a:prstGeom prst="rect">
            <a:avLst/>
          </a:prstGeom>
          <a:noFill/>
          <a:ln/>
        </p:spPr>
        <p:txBody>
          <a:bodyPr wrap="square" lIns="0" tIns="0" rIns="0" bIns="0" rtlCol="0" anchor="t"/>
          <a:lstStyle/>
          <a:p>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v</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1</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2</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4</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z</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q</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1</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2</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baseline="30000" dirty="0">
                <a:solidFill>
                  <a:srgbClr val="000000"/>
                </a:solidFill>
                <a:latin typeface="Manrope Medium" pitchFamily="34" charset="0"/>
                <a:ea typeface="Manrope Medium" pitchFamily="34" charset="-122"/>
                <a:cs typeface="Manrope Medium" pitchFamily="34" charset="-120"/>
              </a:rPr>
              <a:t>3</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9</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baseline="30000" dirty="0">
                <a:solidFill>
                  <a:srgbClr val="000000"/>
                </a:solidFill>
                <a:latin typeface="Manrope Medium" pitchFamily="34" charset="0"/>
                <a:ea typeface="Manrope Medium" pitchFamily="34" charset="-122"/>
                <a:cs typeface="Manrope Medium" pitchFamily="34" charset="-120"/>
              </a:rPr>
              <a:t>3</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2</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4</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k</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endParaRPr lang="en-US" sz="1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121212"/>
        </a:solidFill>
      </p:bgPr>
    </p:bg>
    <p:spTree>
      <p:nvGrpSpPr>
        <p:cNvPr id="1" name=""/>
        <p:cNvGrpSpPr/>
        <p:nvPr/>
      </p:nvGrpSpPr>
      <p:grpSpPr>
        <a:xfrm>
          <a:off x="0" y="0"/>
          <a:ext cx="0" cy="0"/>
          <a:chOff x="0" y="0"/>
          <a:chExt cx="0" cy="0"/>
        </a:xfrm>
      </p:grpSpPr>
      <p:pic>
        <p:nvPicPr>
          <p:cNvPr id="2" name="Vector 1" descr="preencoded.png">    </p:cNvPr>
          <p:cNvPicPr>
            <a:picLocks noChangeAspect="1"/>
          </p:cNvPicPr>
          <p:nvPr/>
        </p:nvPicPr>
        <p:blipFill>
          <a:blip r:embed="rId1"/>
          <a:srcRect l="0" r="0" t="0" b="0"/>
          <a:stretch/>
        </p:blipFill>
        <p:spPr>
          <a:xfrm>
            <a:off x="3571875" y="990600"/>
            <a:ext cx="14716125" cy="19050"/>
          </a:xfrm>
          <a:prstGeom prst="rect">
            <a:avLst/>
          </a:prstGeom>
        </p:spPr>
      </p:pic>
      <p:pic>
        <p:nvPicPr>
          <p:cNvPr id="3" name="Vector" descr="preencoded.png">    </p:cNvPr>
          <p:cNvPicPr>
            <a:picLocks noChangeAspect="1"/>
          </p:cNvPicPr>
          <p:nvPr/>
        </p:nvPicPr>
        <p:blipFill>
          <a:blip r:embed="rId2"/>
          <a:srcRect l="0" r="0" t="0" b="0"/>
          <a:stretch/>
        </p:blipFill>
        <p:spPr>
          <a:xfrm>
            <a:off x="17240250" y="9334500"/>
            <a:ext cx="285750" cy="285750"/>
          </a:xfrm>
          <a:prstGeom prst="rect">
            <a:avLst/>
          </a:prstGeom>
        </p:spPr>
      </p:pic>
      <p:pic>
        <p:nvPicPr>
          <p:cNvPr id="4" name="Group 49" descr="preencoded.png">    </p:cNvPr>
          <p:cNvPicPr>
            <a:picLocks noChangeAspect="1"/>
          </p:cNvPicPr>
          <p:nvPr/>
        </p:nvPicPr>
        <p:blipFill>
          <a:blip r:embed="rId3"/>
          <a:srcRect l="0" r="0" t="0" b="0"/>
          <a:stretch/>
        </p:blipFill>
        <p:spPr>
          <a:xfrm>
            <a:off x="761999" y="866775"/>
            <a:ext cx="1912055" cy="258628"/>
          </a:xfrm>
          <a:prstGeom prst="rect">
            <a:avLst/>
          </a:prstGeom>
        </p:spPr>
      </p:pic>
      <p:pic>
        <p:nvPicPr>
          <p:cNvPr id="5" name="Frame 1" descr="preencoded.png">    </p:cNvPr>
          <p:cNvPicPr>
            <a:picLocks noChangeAspect="1"/>
          </p:cNvPicPr>
          <p:nvPr/>
        </p:nvPicPr>
        <p:blipFill>
          <a:blip r:embed="rId4"/>
          <a:srcRect l="0" r="0" t="0" b="0"/>
          <a:stretch/>
        </p:blipFill>
        <p:spPr>
          <a:xfrm>
            <a:off x="762000" y="9334500"/>
            <a:ext cx="504825" cy="285750"/>
          </a:xfrm>
          <a:prstGeom prst="rect">
            <a:avLst/>
          </a:prstGeom>
        </p:spPr>
      </p:pic>
      <p:pic>
        <p:nvPicPr>
          <p:cNvPr id="6" name="DSCF1547 1" descr="preencoded.png">    </p:cNvPr>
          <p:cNvPicPr>
            <a:picLocks noChangeAspect="1"/>
          </p:cNvPicPr>
          <p:nvPr/>
        </p:nvPicPr>
        <p:blipFill>
          <a:blip r:embed="rId5"/>
          <a:srcRect l="0" r="0" t="0" b="0"/>
          <a:stretch/>
        </p:blipFill>
        <p:spPr>
          <a:xfrm>
            <a:off x="9906000" y="1504950"/>
            <a:ext cx="6572250" cy="3314700"/>
          </a:xfrm>
          <a:prstGeom prst="rect">
            <a:avLst/>
          </a:prstGeom>
        </p:spPr>
      </p:pic>
      <p:pic>
        <p:nvPicPr>
          <p:cNvPr id="7" name="DSCF1632 1" descr="preencoded.png">    </p:cNvPr>
          <p:cNvPicPr>
            <a:picLocks noChangeAspect="1"/>
          </p:cNvPicPr>
          <p:nvPr/>
        </p:nvPicPr>
        <p:blipFill>
          <a:blip r:embed="rId6"/>
          <a:srcRect l="0" r="0" t="0" b="0"/>
          <a:stretch/>
        </p:blipFill>
        <p:spPr>
          <a:xfrm>
            <a:off x="9906000" y="5229225"/>
            <a:ext cx="6581775" cy="4391025"/>
          </a:xfrm>
          <a:prstGeom prst="rect">
            <a:avLst/>
          </a:prstGeom>
        </p:spPr>
      </p:pic>
      <p:pic>
        <p:nvPicPr>
          <p:cNvPr id="8" name="DSCF1639 1" descr="preencoded.png">    </p:cNvPr>
          <p:cNvPicPr>
            <a:picLocks noChangeAspect="1"/>
          </p:cNvPicPr>
          <p:nvPr/>
        </p:nvPicPr>
        <p:blipFill>
          <a:blip r:embed="rId7"/>
          <a:srcRect l="0" r="0" t="0" b="0"/>
          <a:stretch/>
        </p:blipFill>
        <p:spPr>
          <a:xfrm>
            <a:off x="1447800" y="3429000"/>
            <a:ext cx="8048625" cy="5372100"/>
          </a:xfrm>
          <a:prstGeom prst="rect">
            <a:avLst/>
          </a:prstGeom>
        </p:spPr>
      </p:pic>
      <p:sp>
        <p:nvSpPr>
          <p:cNvPr id="9" name="Jgala Estate"/>
          <p:cNvSpPr/>
          <p:nvPr/>
        </p:nvSpPr>
        <p:spPr>
          <a:xfrm>
            <a:off x="762000" y="1895475"/>
            <a:ext cx="5915025" cy="1028700"/>
          </a:xfrm>
          <a:prstGeom prst="rect">
            <a:avLst/>
          </a:prstGeom>
          <a:noFill/>
          <a:ln/>
        </p:spPr>
        <p:txBody>
          <a:bodyPr wrap="square" lIns="0" tIns="0" rIns="0" bIns="0" rtlCol="0" anchor="t"/>
          <a:lstStyle/>
          <a:p>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J</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ä</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g</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l</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s</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t</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t</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e</a:t>
            </a:r>
            <a:endParaRPr lang="en-US" sz="7200" dirty="0"/>
          </a:p>
        </p:txBody>
      </p:sp>
      <p:sp>
        <p:nvSpPr>
          <p:cNvPr id="10" name="name_10"/>
          <p:cNvSpPr/>
          <p:nvPr/>
        </p:nvSpPr>
        <p:spPr>
          <a:xfrm>
            <a:off x="904875" y="9382125"/>
            <a:ext cx="276225" cy="190500"/>
          </a:xfrm>
          <a:prstGeom prst="rect">
            <a:avLst/>
          </a:prstGeom>
          <a:noFill/>
          <a:ln/>
        </p:spPr>
        <p:txBody>
          <a:bodyPr wrap="square" lIns="0" tIns="0" rIns="0" bIns="0" rtlCol="0" anchor="t"/>
          <a:lstStyle/>
          <a:p>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1</a:t>
            </a:r>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0</a:t>
            </a:r>
            <a:endParaRPr lang="en-US" sz="15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p:bgPr>
    </p:bg>
    <p:spTree>
      <p:nvGrpSpPr>
        <p:cNvPr id="1" name=""/>
        <p:cNvGrpSpPr/>
        <p:nvPr/>
      </p:nvGrpSpPr>
      <p:grpSpPr>
        <a:xfrm>
          <a:off x="0" y="0"/>
          <a:ext cx="0" cy="0"/>
          <a:chOff x="0" y="0"/>
          <a:chExt cx="0" cy="0"/>
        </a:xfrm>
      </p:grpSpPr>
      <p:pic>
        <p:nvPicPr>
          <p:cNvPr id="2" name="Rectangle 1" descr="preencoded.png">    </p:cNvPr>
          <p:cNvPicPr>
            <a:picLocks noChangeAspect="1"/>
          </p:cNvPicPr>
          <p:nvPr/>
        </p:nvPicPr>
        <p:blipFill>
          <a:blip r:embed="rId1"/>
          <a:srcRect l="0" r="0" t="0" b="0"/>
          <a:stretch/>
        </p:blipFill>
        <p:spPr>
          <a:xfrm>
            <a:off x="0" y="0"/>
            <a:ext cx="9096375" cy="10287000"/>
          </a:xfrm>
          <a:prstGeom prst="rect">
            <a:avLst/>
          </a:prstGeom>
        </p:spPr>
      </p:pic>
      <p:pic>
        <p:nvPicPr>
          <p:cNvPr id="3" name="Frame 1" descr="preencoded.png">    </p:cNvPr>
          <p:cNvPicPr>
            <a:picLocks noChangeAspect="1"/>
          </p:cNvPicPr>
          <p:nvPr/>
        </p:nvPicPr>
        <p:blipFill>
          <a:blip r:embed="rId2"/>
          <a:srcRect l="0" r="0" t="0" b="0"/>
          <a:stretch/>
        </p:blipFill>
        <p:spPr>
          <a:xfrm>
            <a:off x="762000" y="9334500"/>
            <a:ext cx="466725" cy="285750"/>
          </a:xfrm>
          <a:prstGeom prst="rect">
            <a:avLst/>
          </a:prstGeom>
        </p:spPr>
      </p:pic>
      <p:pic>
        <p:nvPicPr>
          <p:cNvPr id="4" name="Vector 1" descr="preencoded.png">    </p:cNvPr>
          <p:cNvPicPr>
            <a:picLocks noChangeAspect="1"/>
          </p:cNvPicPr>
          <p:nvPr/>
        </p:nvPicPr>
        <p:blipFill>
          <a:blip r:embed="rId3"/>
          <a:srcRect l="0" r="0" t="0" b="0"/>
          <a:stretch/>
        </p:blipFill>
        <p:spPr>
          <a:xfrm>
            <a:off x="3571875" y="990600"/>
            <a:ext cx="14716125" cy="19050"/>
          </a:xfrm>
          <a:prstGeom prst="rect">
            <a:avLst/>
          </a:prstGeom>
        </p:spPr>
      </p:pic>
      <p:pic>
        <p:nvPicPr>
          <p:cNvPr id="5" name="Group 51" descr="preencoded.png">    </p:cNvPr>
          <p:cNvPicPr>
            <a:picLocks noChangeAspect="1"/>
          </p:cNvPicPr>
          <p:nvPr/>
        </p:nvPicPr>
        <p:blipFill>
          <a:blip r:embed="rId4"/>
          <a:srcRect l="0" r="0" t="0" b="0"/>
          <a:stretch/>
        </p:blipFill>
        <p:spPr>
          <a:xfrm>
            <a:off x="762000" y="876300"/>
            <a:ext cx="1764090" cy="243111"/>
          </a:xfrm>
          <a:prstGeom prst="rect">
            <a:avLst/>
          </a:prstGeom>
        </p:spPr>
      </p:pic>
      <p:pic>
        <p:nvPicPr>
          <p:cNvPr id="6" name="Untitled 1" descr="preencoded.png">    </p:cNvPr>
          <p:cNvPicPr>
            <a:picLocks noChangeAspect="1"/>
          </p:cNvPicPr>
          <p:nvPr/>
        </p:nvPicPr>
        <p:blipFill>
          <a:blip r:embed="rId5"/>
          <a:srcRect l="0" r="0" t="0" b="0"/>
          <a:stretch/>
        </p:blipFill>
        <p:spPr>
          <a:xfrm>
            <a:off x="114300" y="2590800"/>
            <a:ext cx="9124950" cy="7296150"/>
          </a:xfrm>
          <a:prstGeom prst="rect">
            <a:avLst/>
          </a:prstGeom>
        </p:spPr>
      </p:pic>
      <p:pic>
        <p:nvPicPr>
          <p:cNvPr id="7" name="Vector" descr="preencoded.png">    </p:cNvPr>
          <p:cNvPicPr>
            <a:picLocks noChangeAspect="1"/>
          </p:cNvPicPr>
          <p:nvPr/>
        </p:nvPicPr>
        <p:blipFill>
          <a:blip r:embed="rId6"/>
          <a:srcRect l="0" r="0" t="0" b="0"/>
          <a:stretch/>
        </p:blipFill>
        <p:spPr>
          <a:xfrm>
            <a:off x="17240250" y="9334500"/>
            <a:ext cx="285750" cy="285750"/>
          </a:xfrm>
          <a:prstGeom prst="rect">
            <a:avLst/>
          </a:prstGeom>
        </p:spPr>
      </p:pic>
      <p:sp>
        <p:nvSpPr>
          <p:cNvPr id="8" name="Loo Pilot"/>
          <p:cNvSpPr/>
          <p:nvPr/>
        </p:nvSpPr>
        <p:spPr>
          <a:xfrm>
            <a:off x="762000" y="1895475"/>
            <a:ext cx="3819525" cy="1028700"/>
          </a:xfrm>
          <a:prstGeom prst="rect">
            <a:avLst/>
          </a:prstGeom>
          <a:noFill/>
          <a:ln/>
        </p:spPr>
        <p:txBody>
          <a:bodyPr wrap="square" lIns="0" tIns="0" rIns="0" bIns="0" rtlCol="0" anchor="t"/>
          <a:lstStyle/>
          <a:p>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L</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o</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o</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P</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i</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l</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o</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t</a:t>
            </a:r>
            <a:endParaRPr lang="en-US" sz="7200" dirty="0"/>
          </a:p>
        </p:txBody>
      </p:sp>
      <p:sp>
        <p:nvSpPr>
          <p:cNvPr id="9" name="The set up"/>
          <p:cNvSpPr/>
          <p:nvPr/>
        </p:nvSpPr>
        <p:spPr>
          <a:xfrm>
            <a:off x="10601325" y="1895475"/>
            <a:ext cx="4657725" cy="1028700"/>
          </a:xfrm>
          <a:prstGeom prst="rect">
            <a:avLst/>
          </a:prstGeom>
          <a:noFill/>
          <a:ln/>
        </p:spPr>
        <p:txBody>
          <a:bodyPr wrap="square" lIns="0" tIns="0" rIns="0" bIns="0" rtlCol="0" anchor="t"/>
          <a:lstStyle/>
          <a:p>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h</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s</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u</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p</a:t>
            </a:r>
            <a:endParaRPr lang="en-US" sz="7200" dirty="0"/>
          </a:p>
        </p:txBody>
      </p:sp>
      <p:sp>
        <p:nvSpPr>
          <p:cNvPr id="10" name="name_11"/>
          <p:cNvSpPr/>
          <p:nvPr/>
        </p:nvSpPr>
        <p:spPr>
          <a:xfrm>
            <a:off x="904875" y="9382125"/>
            <a:ext cx="238125" cy="190500"/>
          </a:xfrm>
          <a:prstGeom prst="rect">
            <a:avLst/>
          </a:prstGeom>
          <a:noFill/>
          <a:ln/>
        </p:spPr>
        <p:txBody>
          <a:bodyPr wrap="square" lIns="0" tIns="0" rIns="0" bIns="0" rtlCol="0" anchor="t"/>
          <a:lstStyle/>
          <a:p>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1</a:t>
            </a:r>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1</a:t>
            </a:r>
            <a:endParaRPr lang="en-US" sz="1500" dirty="0"/>
          </a:p>
        </p:txBody>
      </p:sp>
      <p:sp>
        <p:nvSpPr>
          <p:cNvPr id="11" name="Water circulation pilot project Completely off the grid closed-loop system that circulates water in the office for 50 people Treated wastewater is reused as non-potable water for toilet flushing and potable water for drinking dishwashing etc System volume"/>
          <p:cNvSpPr/>
          <p:nvPr/>
        </p:nvSpPr>
        <p:spPr>
          <a:xfrm>
            <a:off x="10601325" y="3438525"/>
            <a:ext cx="6172200" cy="4572000"/>
          </a:xfrm>
          <a:prstGeom prst="rect">
            <a:avLst/>
          </a:prstGeom>
          <a:noFill/>
          <a:ln/>
        </p:spPr>
        <p:txBody>
          <a:bodyPr wrap="square" lIns="0" tIns="0" rIns="0" bIns="0" rtlCol="0" anchor="t"/>
          <a:lstStyle/>
          <a:p>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j</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5</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k</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v</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4</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3</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baseline="30000" dirty="0">
                <a:solidFill>
                  <a:srgbClr val="000000"/>
                </a:solidFill>
                <a:latin typeface="Manrope Medium" pitchFamily="34" charset="0"/>
                <a:ea typeface="Manrope Medium" pitchFamily="34" charset="-122"/>
                <a:cs typeface="Manrope Medium" pitchFamily="34" charset="-120"/>
              </a:rPr>
              <a:t>3</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1</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baseline="30000" dirty="0">
                <a:solidFill>
                  <a:srgbClr val="000000"/>
                </a:solidFill>
                <a:latin typeface="Manrope Medium" pitchFamily="34" charset="0"/>
                <a:ea typeface="Manrope Medium" pitchFamily="34" charset="-122"/>
                <a:cs typeface="Manrope Medium" pitchFamily="34" charset="-120"/>
              </a:rPr>
              <a:t>3</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k</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1</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baseline="30000" dirty="0">
                <a:solidFill>
                  <a:srgbClr val="000000"/>
                </a:solidFill>
                <a:latin typeface="Manrope Medium" pitchFamily="34" charset="0"/>
                <a:ea typeface="Manrope Medium" pitchFamily="34" charset="-122"/>
                <a:cs typeface="Manrope Medium" pitchFamily="34" charset="-120"/>
              </a:rPr>
              <a:t>3</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k</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1</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9</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5</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6</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k</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baseline="30000" dirty="0">
                <a:solidFill>
                  <a:srgbClr val="000000"/>
                </a:solidFill>
                <a:latin typeface="Manrope Medium" pitchFamily="34" charset="0"/>
                <a:ea typeface="Manrope Medium" pitchFamily="34" charset="-122"/>
                <a:cs typeface="Manrope Medium" pitchFamily="34" charset="-120"/>
              </a:rPr>
              <a:t>3</a:t>
            </a:r>
            <a:endParaRPr lang="en-US" sz="1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121212"/>
        </a:solidFill>
      </p:bgPr>
    </p:bg>
    <p:spTree>
      <p:nvGrpSpPr>
        <p:cNvPr id="1" name=""/>
        <p:cNvGrpSpPr/>
        <p:nvPr/>
      </p:nvGrpSpPr>
      <p:grpSpPr>
        <a:xfrm>
          <a:off x="0" y="0"/>
          <a:ext cx="0" cy="0"/>
          <a:chOff x="0" y="0"/>
          <a:chExt cx="0" cy="0"/>
        </a:xfrm>
      </p:grpSpPr>
      <p:pic>
        <p:nvPicPr>
          <p:cNvPr id="2" name="Vector 1" descr="preencoded.png">    </p:cNvPr>
          <p:cNvPicPr>
            <a:picLocks noChangeAspect="1"/>
          </p:cNvPicPr>
          <p:nvPr/>
        </p:nvPicPr>
        <p:blipFill>
          <a:blip r:embed="rId1"/>
          <a:srcRect l="0" r="0" t="0" b="0"/>
          <a:stretch/>
        </p:blipFill>
        <p:spPr>
          <a:xfrm>
            <a:off x="3571875" y="990600"/>
            <a:ext cx="14716125" cy="19050"/>
          </a:xfrm>
          <a:prstGeom prst="rect">
            <a:avLst/>
          </a:prstGeom>
        </p:spPr>
      </p:pic>
      <p:pic>
        <p:nvPicPr>
          <p:cNvPr id="3" name="Group 51" descr="preencoded.png">    </p:cNvPr>
          <p:cNvPicPr>
            <a:picLocks noChangeAspect="1"/>
          </p:cNvPicPr>
          <p:nvPr/>
        </p:nvPicPr>
        <p:blipFill>
          <a:blip r:embed="rId2"/>
          <a:srcRect l="0" r="0" t="0" b="0"/>
          <a:stretch/>
        </p:blipFill>
        <p:spPr>
          <a:xfrm>
            <a:off x="762000" y="876300"/>
            <a:ext cx="1764090" cy="243111"/>
          </a:xfrm>
          <a:prstGeom prst="rect">
            <a:avLst/>
          </a:prstGeom>
        </p:spPr>
      </p:pic>
      <p:pic>
        <p:nvPicPr>
          <p:cNvPr id="4" name="Vector" descr="preencoded.png">    </p:cNvPr>
          <p:cNvPicPr>
            <a:picLocks noChangeAspect="1"/>
          </p:cNvPicPr>
          <p:nvPr/>
        </p:nvPicPr>
        <p:blipFill>
          <a:blip r:embed="rId3"/>
          <a:srcRect l="0" r="0" t="0" b="0"/>
          <a:stretch/>
        </p:blipFill>
        <p:spPr>
          <a:xfrm>
            <a:off x="17240250" y="9334500"/>
            <a:ext cx="285750" cy="285750"/>
          </a:xfrm>
          <a:prstGeom prst="rect">
            <a:avLst/>
          </a:prstGeom>
        </p:spPr>
      </p:pic>
      <p:pic>
        <p:nvPicPr>
          <p:cNvPr id="5" name="E8863E4E-6469-40FF-92DF-A224286B3F1E-11609-0000042FEC5887B8 2" descr="preencoded.png">    </p:cNvPr>
          <p:cNvPicPr>
            <a:picLocks noChangeAspect="1"/>
          </p:cNvPicPr>
          <p:nvPr/>
        </p:nvPicPr>
        <p:blipFill>
          <a:blip r:embed="rId4"/>
          <a:srcRect l="0" r="0" t="0" b="0"/>
          <a:stretch/>
        </p:blipFill>
        <p:spPr>
          <a:xfrm>
            <a:off x="5753100" y="1895475"/>
            <a:ext cx="9896475" cy="7115175"/>
          </a:xfrm>
          <a:prstGeom prst="rect">
            <a:avLst/>
          </a:prstGeom>
        </p:spPr>
      </p:pic>
      <p:pic>
        <p:nvPicPr>
          <p:cNvPr id="6" name="Frame 1" descr="preencoded.png">    </p:cNvPr>
          <p:cNvPicPr>
            <a:picLocks noChangeAspect="1"/>
          </p:cNvPicPr>
          <p:nvPr/>
        </p:nvPicPr>
        <p:blipFill>
          <a:blip r:embed="rId5"/>
          <a:srcRect l="0" r="0" t="0" b="0"/>
          <a:stretch/>
        </p:blipFill>
        <p:spPr>
          <a:xfrm>
            <a:off x="762000" y="9334500"/>
            <a:ext cx="495300" cy="285750"/>
          </a:xfrm>
          <a:prstGeom prst="rect">
            <a:avLst/>
          </a:prstGeom>
        </p:spPr>
      </p:pic>
      <p:sp>
        <p:nvSpPr>
          <p:cNvPr id="7" name="Loo Pilot"/>
          <p:cNvSpPr/>
          <p:nvPr/>
        </p:nvSpPr>
        <p:spPr>
          <a:xfrm>
            <a:off x="762000" y="1895475"/>
            <a:ext cx="3819525" cy="1028700"/>
          </a:xfrm>
          <a:prstGeom prst="rect">
            <a:avLst/>
          </a:prstGeom>
          <a:noFill/>
          <a:ln/>
        </p:spPr>
        <p:txBody>
          <a:bodyPr wrap="square" lIns="0" tIns="0" rIns="0" bIns="0" rtlCol="0" anchor="t"/>
          <a:lstStyle/>
          <a:p>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L</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o</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o</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P</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i</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l</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o</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t</a:t>
            </a:r>
            <a:endParaRPr lang="en-US" sz="7200" dirty="0"/>
          </a:p>
        </p:txBody>
      </p:sp>
      <p:sp>
        <p:nvSpPr>
          <p:cNvPr id="8" name="name_12"/>
          <p:cNvSpPr/>
          <p:nvPr/>
        </p:nvSpPr>
        <p:spPr>
          <a:xfrm>
            <a:off x="904875" y="9382125"/>
            <a:ext cx="266700" cy="190500"/>
          </a:xfrm>
          <a:prstGeom prst="rect">
            <a:avLst/>
          </a:prstGeom>
          <a:noFill/>
          <a:ln/>
        </p:spPr>
        <p:txBody>
          <a:bodyPr wrap="square" lIns="0" tIns="0" rIns="0" bIns="0" rtlCol="0" anchor="t"/>
          <a:lstStyle/>
          <a:p>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1</a:t>
            </a:r>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2</a:t>
            </a:r>
            <a:endParaRPr lang="en-US" sz="15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p:bgPr>
    </p:bg>
    <p:spTree>
      <p:nvGrpSpPr>
        <p:cNvPr id="1" name=""/>
        <p:cNvGrpSpPr/>
        <p:nvPr/>
      </p:nvGrpSpPr>
      <p:grpSpPr>
        <a:xfrm>
          <a:off x="0" y="0"/>
          <a:ext cx="0" cy="0"/>
          <a:chOff x="0" y="0"/>
          <a:chExt cx="0" cy="0"/>
        </a:xfrm>
      </p:grpSpPr>
      <p:pic>
        <p:nvPicPr>
          <p:cNvPr id="2" name="Rectangle 1" descr="preencoded.png">    </p:cNvPr>
          <p:cNvPicPr>
            <a:picLocks noChangeAspect="1"/>
          </p:cNvPicPr>
          <p:nvPr/>
        </p:nvPicPr>
        <p:blipFill>
          <a:blip r:embed="rId1"/>
          <a:srcRect l="0" r="0" t="0" b="0"/>
          <a:stretch/>
        </p:blipFill>
        <p:spPr>
          <a:xfrm>
            <a:off x="0" y="0"/>
            <a:ext cx="9096375" cy="10287000"/>
          </a:xfrm>
          <a:prstGeom prst="rect">
            <a:avLst/>
          </a:prstGeom>
        </p:spPr>
      </p:pic>
      <p:pic>
        <p:nvPicPr>
          <p:cNvPr id="3" name="Frame 1" descr="preencoded.png">    </p:cNvPr>
          <p:cNvPicPr>
            <a:picLocks noChangeAspect="1"/>
          </p:cNvPicPr>
          <p:nvPr/>
        </p:nvPicPr>
        <p:blipFill>
          <a:blip r:embed="rId2"/>
          <a:srcRect l="0" r="0" t="0" b="0"/>
          <a:stretch/>
        </p:blipFill>
        <p:spPr>
          <a:xfrm>
            <a:off x="762000" y="9334500"/>
            <a:ext cx="495300" cy="285750"/>
          </a:xfrm>
          <a:prstGeom prst="rect">
            <a:avLst/>
          </a:prstGeom>
        </p:spPr>
      </p:pic>
      <p:pic>
        <p:nvPicPr>
          <p:cNvPr id="4" name="Vector 1" descr="preencoded.png">    </p:cNvPr>
          <p:cNvPicPr>
            <a:picLocks noChangeAspect="1"/>
          </p:cNvPicPr>
          <p:nvPr/>
        </p:nvPicPr>
        <p:blipFill>
          <a:blip r:embed="rId3"/>
          <a:srcRect l="0" r="0" t="0" b="0"/>
          <a:stretch/>
        </p:blipFill>
        <p:spPr>
          <a:xfrm>
            <a:off x="3571875" y="990600"/>
            <a:ext cx="14716125" cy="19050"/>
          </a:xfrm>
          <a:prstGeom prst="rect">
            <a:avLst/>
          </a:prstGeom>
        </p:spPr>
      </p:pic>
      <p:pic>
        <p:nvPicPr>
          <p:cNvPr id="5" name="Group 51" descr="preencoded.png">    </p:cNvPr>
          <p:cNvPicPr>
            <a:picLocks noChangeAspect="1"/>
          </p:cNvPicPr>
          <p:nvPr/>
        </p:nvPicPr>
        <p:blipFill>
          <a:blip r:embed="rId4"/>
          <a:srcRect l="0" r="0" t="0" b="0"/>
          <a:stretch/>
        </p:blipFill>
        <p:spPr>
          <a:xfrm>
            <a:off x="762000" y="876300"/>
            <a:ext cx="1764090" cy="243111"/>
          </a:xfrm>
          <a:prstGeom prst="rect">
            <a:avLst/>
          </a:prstGeom>
        </p:spPr>
      </p:pic>
      <p:pic>
        <p:nvPicPr>
          <p:cNvPr id="6" name="Vector" descr="preencoded.png">    </p:cNvPr>
          <p:cNvPicPr>
            <a:picLocks noChangeAspect="1"/>
          </p:cNvPicPr>
          <p:nvPr/>
        </p:nvPicPr>
        <p:blipFill>
          <a:blip r:embed="rId5"/>
          <a:srcRect l="0" r="0" t="0" b="0"/>
          <a:stretch/>
        </p:blipFill>
        <p:spPr>
          <a:xfrm>
            <a:off x="17240250" y="9334500"/>
            <a:ext cx="285750" cy="285750"/>
          </a:xfrm>
          <a:prstGeom prst="rect">
            <a:avLst/>
          </a:prstGeom>
        </p:spPr>
      </p:pic>
      <p:pic>
        <p:nvPicPr>
          <p:cNvPr id="7" name="R25 1" descr="preencoded.png">    </p:cNvPr>
          <p:cNvPicPr>
            <a:picLocks noChangeAspect="1"/>
          </p:cNvPicPr>
          <p:nvPr/>
        </p:nvPicPr>
        <p:blipFill>
          <a:blip r:embed="rId6"/>
          <a:srcRect l="0" r="0" t="0" b="0"/>
          <a:stretch/>
        </p:blipFill>
        <p:spPr>
          <a:xfrm>
            <a:off x="133350" y="3362325"/>
            <a:ext cx="8829675" cy="5972175"/>
          </a:xfrm>
          <a:prstGeom prst="rect">
            <a:avLst/>
          </a:prstGeom>
        </p:spPr>
      </p:pic>
      <p:sp>
        <p:nvSpPr>
          <p:cNvPr id="8" name="Circle K"/>
          <p:cNvSpPr/>
          <p:nvPr/>
        </p:nvSpPr>
        <p:spPr>
          <a:xfrm>
            <a:off x="762000" y="1895475"/>
            <a:ext cx="3343275" cy="1028700"/>
          </a:xfrm>
          <a:prstGeom prst="rect">
            <a:avLst/>
          </a:prstGeom>
          <a:noFill/>
          <a:ln/>
        </p:spPr>
        <p:txBody>
          <a:bodyPr wrap="square" lIns="0" tIns="0" rIns="0" bIns="0" rtlCol="0" anchor="t"/>
          <a:lstStyle/>
          <a:p>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C</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i</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c</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l</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K</a:t>
            </a:r>
            <a:endParaRPr lang="en-US" sz="7200" dirty="0"/>
          </a:p>
        </p:txBody>
      </p:sp>
      <p:sp>
        <p:nvSpPr>
          <p:cNvPr id="9" name="The set up"/>
          <p:cNvSpPr/>
          <p:nvPr/>
        </p:nvSpPr>
        <p:spPr>
          <a:xfrm>
            <a:off x="10601325" y="1895475"/>
            <a:ext cx="4657725" cy="1028700"/>
          </a:xfrm>
          <a:prstGeom prst="rect">
            <a:avLst/>
          </a:prstGeom>
          <a:noFill/>
          <a:ln/>
        </p:spPr>
        <p:txBody>
          <a:bodyPr wrap="square" lIns="0" tIns="0" rIns="0" bIns="0" rtlCol="0" anchor="t"/>
          <a:lstStyle/>
          <a:p>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h</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s</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u</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p</a:t>
            </a:r>
            <a:endParaRPr lang="en-US" sz="7200" dirty="0"/>
          </a:p>
        </p:txBody>
      </p:sp>
      <p:sp>
        <p:nvSpPr>
          <p:cNvPr id="10" name="name_13"/>
          <p:cNvSpPr/>
          <p:nvPr/>
        </p:nvSpPr>
        <p:spPr>
          <a:xfrm>
            <a:off x="904875" y="9382125"/>
            <a:ext cx="266700" cy="190500"/>
          </a:xfrm>
          <a:prstGeom prst="rect">
            <a:avLst/>
          </a:prstGeom>
          <a:noFill/>
          <a:ln/>
        </p:spPr>
        <p:txBody>
          <a:bodyPr wrap="square" lIns="0" tIns="0" rIns="0" bIns="0" rtlCol="0" anchor="t"/>
          <a:lstStyle/>
          <a:p>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1</a:t>
            </a:r>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3</a:t>
            </a:r>
            <a:endParaRPr lang="en-US" sz="1500" dirty="0"/>
          </a:p>
        </p:txBody>
      </p:sp>
      <p:sp>
        <p:nvSpPr>
          <p:cNvPr id="11" name="The gas station had sedimentation tanks that needed weekly emptying The customer wanted to eliminate these costs by replacing them with a wastewater treatment plant The system is a compact automated wastewater treatment system using membrane bioreactor te"/>
          <p:cNvSpPr/>
          <p:nvPr/>
        </p:nvSpPr>
        <p:spPr>
          <a:xfrm>
            <a:off x="10601325" y="3438525"/>
            <a:ext cx="6172200" cy="4953000"/>
          </a:xfrm>
          <a:prstGeom prst="rect">
            <a:avLst/>
          </a:prstGeom>
          <a:noFill/>
          <a:ln/>
        </p:spPr>
        <p:txBody>
          <a:bodyPr wrap="square" lIns="0" tIns="0" rIns="0" bIns="0" rtlCol="0" anchor="t"/>
          <a:lstStyle/>
          <a:p>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k</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k</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5</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³</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k</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endParaRPr lang="en-US" sz="1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121212"/>
        </a:solidFill>
      </p:bgPr>
    </p:bg>
    <p:spTree>
      <p:nvGrpSpPr>
        <p:cNvPr id="1" name=""/>
        <p:cNvGrpSpPr/>
        <p:nvPr/>
      </p:nvGrpSpPr>
      <p:grpSpPr>
        <a:xfrm>
          <a:off x="0" y="0"/>
          <a:ext cx="0" cy="0"/>
          <a:chOff x="0" y="0"/>
          <a:chExt cx="0" cy="0"/>
        </a:xfrm>
      </p:grpSpPr>
      <p:pic>
        <p:nvPicPr>
          <p:cNvPr id="2" name="Vector 1" descr="preencoded.png">    </p:cNvPr>
          <p:cNvPicPr>
            <a:picLocks noChangeAspect="1"/>
          </p:cNvPicPr>
          <p:nvPr/>
        </p:nvPicPr>
        <p:blipFill>
          <a:blip r:embed="rId1"/>
          <a:srcRect l="0" r="0" t="0" b="0"/>
          <a:stretch/>
        </p:blipFill>
        <p:spPr>
          <a:xfrm>
            <a:off x="3571875" y="990600"/>
            <a:ext cx="14716125" cy="19050"/>
          </a:xfrm>
          <a:prstGeom prst="rect">
            <a:avLst/>
          </a:prstGeom>
        </p:spPr>
      </p:pic>
      <p:pic>
        <p:nvPicPr>
          <p:cNvPr id="3" name="Group 51" descr="preencoded.png">    </p:cNvPr>
          <p:cNvPicPr>
            <a:picLocks noChangeAspect="1"/>
          </p:cNvPicPr>
          <p:nvPr/>
        </p:nvPicPr>
        <p:blipFill>
          <a:blip r:embed="rId2"/>
          <a:srcRect l="0" r="0" t="0" b="0"/>
          <a:stretch/>
        </p:blipFill>
        <p:spPr>
          <a:xfrm>
            <a:off x="762000" y="876300"/>
            <a:ext cx="1764090" cy="243112"/>
          </a:xfrm>
          <a:prstGeom prst="rect">
            <a:avLst/>
          </a:prstGeom>
        </p:spPr>
      </p:pic>
      <p:pic>
        <p:nvPicPr>
          <p:cNvPr id="4" name="Vector" descr="preencoded.png">    </p:cNvPr>
          <p:cNvPicPr>
            <a:picLocks noChangeAspect="1"/>
          </p:cNvPicPr>
          <p:nvPr/>
        </p:nvPicPr>
        <p:blipFill>
          <a:blip r:embed="rId3"/>
          <a:srcRect l="0" r="0" t="0" b="0"/>
          <a:stretch/>
        </p:blipFill>
        <p:spPr>
          <a:xfrm>
            <a:off x="17240250" y="9334500"/>
            <a:ext cx="285750" cy="285750"/>
          </a:xfrm>
          <a:prstGeom prst="rect">
            <a:avLst/>
          </a:prstGeom>
        </p:spPr>
      </p:pic>
      <p:pic>
        <p:nvPicPr>
          <p:cNvPr id="5" name="Frame 1" descr="preencoded.png">    </p:cNvPr>
          <p:cNvPicPr>
            <a:picLocks noChangeAspect="1"/>
          </p:cNvPicPr>
          <p:nvPr/>
        </p:nvPicPr>
        <p:blipFill>
          <a:blip r:embed="rId4"/>
          <a:srcRect l="0" r="0" t="0" b="0"/>
          <a:stretch/>
        </p:blipFill>
        <p:spPr>
          <a:xfrm>
            <a:off x="762000" y="9334500"/>
            <a:ext cx="495300" cy="285750"/>
          </a:xfrm>
          <a:prstGeom prst="rect">
            <a:avLst/>
          </a:prstGeom>
        </p:spPr>
      </p:pic>
      <p:pic>
        <p:nvPicPr>
          <p:cNvPr id="6" name="DSCF0025" descr="preencoded.png">    </p:cNvPr>
          <p:cNvPicPr>
            <a:picLocks noChangeAspect="1"/>
          </p:cNvPicPr>
          <p:nvPr/>
        </p:nvPicPr>
        <p:blipFill>
          <a:blip r:embed="rId5"/>
          <a:srcRect l="0" r="0" t="0" b="0"/>
          <a:stretch/>
        </p:blipFill>
        <p:spPr>
          <a:xfrm>
            <a:off x="2876550" y="3676650"/>
            <a:ext cx="8029575" cy="5353050"/>
          </a:xfrm>
          <a:prstGeom prst="rect">
            <a:avLst/>
          </a:prstGeom>
        </p:spPr>
      </p:pic>
      <p:pic>
        <p:nvPicPr>
          <p:cNvPr id="7" name="DSCF0046" descr="preencoded.png">    </p:cNvPr>
          <p:cNvPicPr>
            <a:picLocks noChangeAspect="1"/>
          </p:cNvPicPr>
          <p:nvPr/>
        </p:nvPicPr>
        <p:blipFill>
          <a:blip r:embed="rId6"/>
          <a:srcRect l="0" r="0" t="0" b="0"/>
          <a:stretch/>
        </p:blipFill>
        <p:spPr>
          <a:xfrm>
            <a:off x="11391900" y="4552950"/>
            <a:ext cx="4019550" cy="4476750"/>
          </a:xfrm>
          <a:prstGeom prst="rect">
            <a:avLst/>
          </a:prstGeom>
        </p:spPr>
      </p:pic>
      <p:pic>
        <p:nvPicPr>
          <p:cNvPr id="8" name="DSCF0038" descr="preencoded.png">    </p:cNvPr>
          <p:cNvPicPr>
            <a:picLocks noChangeAspect="1"/>
          </p:cNvPicPr>
          <p:nvPr/>
        </p:nvPicPr>
        <p:blipFill>
          <a:blip r:embed="rId7"/>
          <a:srcRect l="0" r="0" t="0" b="0"/>
          <a:stretch/>
        </p:blipFill>
        <p:spPr>
          <a:xfrm>
            <a:off x="11391900" y="1685925"/>
            <a:ext cx="4019550" cy="2676525"/>
          </a:xfrm>
          <a:prstGeom prst="rect">
            <a:avLst/>
          </a:prstGeom>
        </p:spPr>
      </p:pic>
      <p:sp>
        <p:nvSpPr>
          <p:cNvPr id="9" name="Circle K"/>
          <p:cNvSpPr/>
          <p:nvPr/>
        </p:nvSpPr>
        <p:spPr>
          <a:xfrm>
            <a:off x="762000" y="1895475"/>
            <a:ext cx="3343275" cy="1028700"/>
          </a:xfrm>
          <a:prstGeom prst="rect">
            <a:avLst/>
          </a:prstGeom>
          <a:noFill/>
          <a:ln/>
        </p:spPr>
        <p:txBody>
          <a:bodyPr wrap="square" lIns="0" tIns="0" rIns="0" bIns="0" rtlCol="0" anchor="t"/>
          <a:lstStyle/>
          <a:p>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C</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i</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c</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l</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K</a:t>
            </a:r>
            <a:endParaRPr lang="en-US" sz="7200" dirty="0"/>
          </a:p>
        </p:txBody>
      </p:sp>
      <p:sp>
        <p:nvSpPr>
          <p:cNvPr id="10" name="name_14"/>
          <p:cNvSpPr/>
          <p:nvPr/>
        </p:nvSpPr>
        <p:spPr>
          <a:xfrm>
            <a:off x="904875" y="9382125"/>
            <a:ext cx="266700" cy="190500"/>
          </a:xfrm>
          <a:prstGeom prst="rect">
            <a:avLst/>
          </a:prstGeom>
          <a:noFill/>
          <a:ln/>
        </p:spPr>
        <p:txBody>
          <a:bodyPr wrap="square" lIns="0" tIns="0" rIns="0" bIns="0" rtlCol="0" anchor="t"/>
          <a:lstStyle/>
          <a:p>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1</a:t>
            </a:r>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4</a:t>
            </a:r>
            <a:endParaRPr lang="en-US" sz="15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FFF"/>
        </a:solidFill>
      </p:bgPr>
    </p:bg>
    <p:spTree>
      <p:nvGrpSpPr>
        <p:cNvPr id="1" name=""/>
        <p:cNvGrpSpPr/>
        <p:nvPr/>
      </p:nvGrpSpPr>
      <p:grpSpPr>
        <a:xfrm>
          <a:off x="0" y="0"/>
          <a:ext cx="0" cy="0"/>
          <a:chOff x="0" y="0"/>
          <a:chExt cx="0" cy="0"/>
        </a:xfrm>
      </p:grpSpPr>
      <p:pic>
        <p:nvPicPr>
          <p:cNvPr id="2" name="Rectangle 1" descr="preencoded.png">    </p:cNvPr>
          <p:cNvPicPr>
            <a:picLocks noChangeAspect="1"/>
          </p:cNvPicPr>
          <p:nvPr/>
        </p:nvPicPr>
        <p:blipFill>
          <a:blip r:embed="rId1"/>
          <a:srcRect l="0" r="0" t="0" b="0"/>
          <a:stretch/>
        </p:blipFill>
        <p:spPr>
          <a:xfrm>
            <a:off x="0" y="0"/>
            <a:ext cx="9096375" cy="10287000"/>
          </a:xfrm>
          <a:prstGeom prst="rect">
            <a:avLst/>
          </a:prstGeom>
        </p:spPr>
      </p:pic>
      <p:pic>
        <p:nvPicPr>
          <p:cNvPr id="3" name="Frame 1" descr="preencoded.png">    </p:cNvPr>
          <p:cNvPicPr>
            <a:picLocks noChangeAspect="1"/>
          </p:cNvPicPr>
          <p:nvPr/>
        </p:nvPicPr>
        <p:blipFill>
          <a:blip r:embed="rId2"/>
          <a:srcRect l="0" r="0" t="0" b="0"/>
          <a:stretch/>
        </p:blipFill>
        <p:spPr>
          <a:xfrm>
            <a:off x="762000" y="9334500"/>
            <a:ext cx="495300" cy="285750"/>
          </a:xfrm>
          <a:prstGeom prst="rect">
            <a:avLst/>
          </a:prstGeom>
        </p:spPr>
      </p:pic>
      <p:pic>
        <p:nvPicPr>
          <p:cNvPr id="4" name="Vector 1" descr="preencoded.png">    </p:cNvPr>
          <p:cNvPicPr>
            <a:picLocks noChangeAspect="1"/>
          </p:cNvPicPr>
          <p:nvPr/>
        </p:nvPicPr>
        <p:blipFill>
          <a:blip r:embed="rId3"/>
          <a:srcRect l="0" r="0" t="0" b="0"/>
          <a:stretch/>
        </p:blipFill>
        <p:spPr>
          <a:xfrm>
            <a:off x="3571875" y="990600"/>
            <a:ext cx="14716125" cy="19050"/>
          </a:xfrm>
          <a:prstGeom prst="rect">
            <a:avLst/>
          </a:prstGeom>
        </p:spPr>
      </p:pic>
      <p:pic>
        <p:nvPicPr>
          <p:cNvPr id="5" name="Group 51" descr="preencoded.png">    </p:cNvPr>
          <p:cNvPicPr>
            <a:picLocks noChangeAspect="1"/>
          </p:cNvPicPr>
          <p:nvPr/>
        </p:nvPicPr>
        <p:blipFill>
          <a:blip r:embed="rId4"/>
          <a:srcRect l="0" r="0" t="0" b="0"/>
          <a:stretch/>
        </p:blipFill>
        <p:spPr>
          <a:xfrm>
            <a:off x="762000" y="876300"/>
            <a:ext cx="1764090" cy="243112"/>
          </a:xfrm>
          <a:prstGeom prst="rect">
            <a:avLst/>
          </a:prstGeom>
        </p:spPr>
      </p:pic>
      <p:pic>
        <p:nvPicPr>
          <p:cNvPr id="6" name="Surju RVP 1" descr="preencoded.png">    </p:cNvPr>
          <p:cNvPicPr>
            <a:picLocks noChangeAspect="1"/>
          </p:cNvPicPr>
          <p:nvPr/>
        </p:nvPicPr>
        <p:blipFill>
          <a:blip r:embed="rId5"/>
          <a:srcRect l="0" r="0" t="0" b="0"/>
          <a:stretch/>
        </p:blipFill>
        <p:spPr>
          <a:xfrm>
            <a:off x="571500" y="2438400"/>
            <a:ext cx="7515225" cy="6762750"/>
          </a:xfrm>
          <a:prstGeom prst="rect">
            <a:avLst/>
          </a:prstGeom>
        </p:spPr>
      </p:pic>
      <p:pic>
        <p:nvPicPr>
          <p:cNvPr id="7" name="Vector" descr="preencoded.png">    </p:cNvPr>
          <p:cNvPicPr>
            <a:picLocks noChangeAspect="1"/>
          </p:cNvPicPr>
          <p:nvPr/>
        </p:nvPicPr>
        <p:blipFill>
          <a:blip r:embed="rId6"/>
          <a:srcRect l="0" r="0" t="0" b="0"/>
          <a:stretch/>
        </p:blipFill>
        <p:spPr>
          <a:xfrm>
            <a:off x="17240250" y="9334500"/>
            <a:ext cx="285750" cy="285750"/>
          </a:xfrm>
          <a:prstGeom prst="rect">
            <a:avLst/>
          </a:prstGeom>
        </p:spPr>
      </p:pic>
      <p:sp>
        <p:nvSpPr>
          <p:cNvPr id="8" name="Surju village"/>
          <p:cNvSpPr/>
          <p:nvPr/>
        </p:nvSpPr>
        <p:spPr>
          <a:xfrm>
            <a:off x="762000" y="1895475"/>
            <a:ext cx="5381625" cy="1028700"/>
          </a:xfrm>
          <a:prstGeom prst="rect">
            <a:avLst/>
          </a:prstGeom>
          <a:noFill/>
          <a:ln/>
        </p:spPr>
        <p:txBody>
          <a:bodyPr wrap="square" lIns="0" tIns="0" rIns="0" bIns="0" rtlCol="0" anchor="t"/>
          <a:lstStyle/>
          <a:p>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S</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u</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j</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u</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v</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i</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l</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l</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g</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e</a:t>
            </a:r>
            <a:endParaRPr lang="en-US" sz="7200" dirty="0"/>
          </a:p>
        </p:txBody>
      </p:sp>
      <p:sp>
        <p:nvSpPr>
          <p:cNvPr id="9" name="The set up"/>
          <p:cNvSpPr/>
          <p:nvPr/>
        </p:nvSpPr>
        <p:spPr>
          <a:xfrm>
            <a:off x="10601325" y="1895475"/>
            <a:ext cx="4657725" cy="1028700"/>
          </a:xfrm>
          <a:prstGeom prst="rect">
            <a:avLst/>
          </a:prstGeom>
          <a:noFill/>
          <a:ln/>
        </p:spPr>
        <p:txBody>
          <a:bodyPr wrap="square" lIns="0" tIns="0" rIns="0" bIns="0" rtlCol="0" anchor="t"/>
          <a:lstStyle/>
          <a:p>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h</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s</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u</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p</a:t>
            </a:r>
            <a:endParaRPr lang="en-US" sz="7200" dirty="0"/>
          </a:p>
        </p:txBody>
      </p:sp>
      <p:sp>
        <p:nvSpPr>
          <p:cNvPr id="10" name="name_15"/>
          <p:cNvSpPr/>
          <p:nvPr/>
        </p:nvSpPr>
        <p:spPr>
          <a:xfrm>
            <a:off x="904875" y="9382125"/>
            <a:ext cx="266700" cy="190500"/>
          </a:xfrm>
          <a:prstGeom prst="rect">
            <a:avLst/>
          </a:prstGeom>
          <a:noFill/>
          <a:ln/>
        </p:spPr>
        <p:txBody>
          <a:bodyPr wrap="square" lIns="0" tIns="0" rIns="0" bIns="0" rtlCol="0" anchor="t"/>
          <a:lstStyle/>
          <a:p>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1</a:t>
            </a:r>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5</a:t>
            </a:r>
            <a:endParaRPr lang="en-US" sz="1500" dirty="0"/>
          </a:p>
        </p:txBody>
      </p:sp>
      <p:sp>
        <p:nvSpPr>
          <p:cNvPr id="11" name="Surju village faced operational difficulties with its wastewater treatment facility needing reconstruction while preserving the existing infrastructure Difficulty in connecting to canal infrastructure Spacedrip implemented automated wastewater treatment s"/>
          <p:cNvSpPr/>
          <p:nvPr/>
        </p:nvSpPr>
        <p:spPr>
          <a:xfrm>
            <a:off x="10601325" y="3438525"/>
            <a:ext cx="6172200" cy="4953000"/>
          </a:xfrm>
          <a:prstGeom prst="rect">
            <a:avLst/>
          </a:prstGeom>
          <a:noFill/>
          <a:ln/>
        </p:spPr>
        <p:txBody>
          <a:bodyPr wrap="square" lIns="0" tIns="0" rIns="0" bIns="0" rtlCol="0" anchor="t"/>
          <a:lstStyle/>
          <a:p>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j</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v</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v</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x</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2</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5</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v</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1</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1</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5</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k</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baseline="30000" dirty="0">
                <a:solidFill>
                  <a:srgbClr val="000000"/>
                </a:solidFill>
                <a:latin typeface="Manrope Medium" pitchFamily="34" charset="0"/>
                <a:ea typeface="Manrope Medium" pitchFamily="34" charset="-122"/>
                <a:cs typeface="Manrope Medium" pitchFamily="34" charset="-120"/>
              </a:rPr>
              <a:t>3</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j</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endParaRPr lang="en-US" sz="1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121212"/>
        </a:solidFill>
      </p:bgPr>
    </p:bg>
    <p:spTree>
      <p:nvGrpSpPr>
        <p:cNvPr id="1" name=""/>
        <p:cNvGrpSpPr/>
        <p:nvPr/>
      </p:nvGrpSpPr>
      <p:grpSpPr>
        <a:xfrm>
          <a:off x="0" y="0"/>
          <a:ext cx="0" cy="0"/>
          <a:chOff x="0" y="0"/>
          <a:chExt cx="0" cy="0"/>
        </a:xfrm>
      </p:grpSpPr>
      <p:pic>
        <p:nvPicPr>
          <p:cNvPr id="2" name="Vector 1" descr="preencoded.png">    </p:cNvPr>
          <p:cNvPicPr>
            <a:picLocks noChangeAspect="1"/>
          </p:cNvPicPr>
          <p:nvPr/>
        </p:nvPicPr>
        <p:blipFill>
          <a:blip r:embed="rId1"/>
          <a:srcRect l="0" r="0" t="0" b="0"/>
          <a:stretch/>
        </p:blipFill>
        <p:spPr>
          <a:xfrm>
            <a:off x="3571875" y="990600"/>
            <a:ext cx="14716125" cy="19050"/>
          </a:xfrm>
          <a:prstGeom prst="rect">
            <a:avLst/>
          </a:prstGeom>
        </p:spPr>
      </p:pic>
      <p:pic>
        <p:nvPicPr>
          <p:cNvPr id="3" name="Group 51" descr="preencoded.png">    </p:cNvPr>
          <p:cNvPicPr>
            <a:picLocks noChangeAspect="1"/>
          </p:cNvPicPr>
          <p:nvPr/>
        </p:nvPicPr>
        <p:blipFill>
          <a:blip r:embed="rId2"/>
          <a:srcRect l="0" r="0" t="0" b="0"/>
          <a:stretch/>
        </p:blipFill>
        <p:spPr>
          <a:xfrm>
            <a:off x="762000" y="876300"/>
            <a:ext cx="1764090" cy="243112"/>
          </a:xfrm>
          <a:prstGeom prst="rect">
            <a:avLst/>
          </a:prstGeom>
        </p:spPr>
      </p:pic>
      <p:pic>
        <p:nvPicPr>
          <p:cNvPr id="4" name="Vector" descr="preencoded.png">    </p:cNvPr>
          <p:cNvPicPr>
            <a:picLocks noChangeAspect="1"/>
          </p:cNvPicPr>
          <p:nvPr/>
        </p:nvPicPr>
        <p:blipFill>
          <a:blip r:embed="rId3"/>
          <a:srcRect l="0" r="0" t="0" b="0"/>
          <a:stretch/>
        </p:blipFill>
        <p:spPr>
          <a:xfrm>
            <a:off x="17240250" y="9334500"/>
            <a:ext cx="285750" cy="285750"/>
          </a:xfrm>
          <a:prstGeom prst="rect">
            <a:avLst/>
          </a:prstGeom>
        </p:spPr>
      </p:pic>
      <p:pic>
        <p:nvPicPr>
          <p:cNvPr id="5" name="Frame 1" descr="preencoded.png">    </p:cNvPr>
          <p:cNvPicPr>
            <a:picLocks noChangeAspect="1"/>
          </p:cNvPicPr>
          <p:nvPr/>
        </p:nvPicPr>
        <p:blipFill>
          <a:blip r:embed="rId4"/>
          <a:srcRect l="0" r="0" t="0" b="0"/>
          <a:stretch/>
        </p:blipFill>
        <p:spPr>
          <a:xfrm>
            <a:off x="762000" y="9334500"/>
            <a:ext cx="504825" cy="285750"/>
          </a:xfrm>
          <a:prstGeom prst="rect">
            <a:avLst/>
          </a:prstGeom>
        </p:spPr>
      </p:pic>
      <p:pic>
        <p:nvPicPr>
          <p:cNvPr id="6" name="DSCF9608 1" descr="preencoded.png">    </p:cNvPr>
          <p:cNvPicPr>
            <a:picLocks noChangeAspect="1"/>
          </p:cNvPicPr>
          <p:nvPr/>
        </p:nvPicPr>
        <p:blipFill>
          <a:blip r:embed="rId5"/>
          <a:srcRect l="0" r="0" t="0" b="0"/>
          <a:stretch/>
        </p:blipFill>
        <p:spPr>
          <a:xfrm>
            <a:off x="1743075" y="5295900"/>
            <a:ext cx="5381625" cy="3590925"/>
          </a:xfrm>
          <a:prstGeom prst="rect">
            <a:avLst/>
          </a:prstGeom>
        </p:spPr>
      </p:pic>
      <p:pic>
        <p:nvPicPr>
          <p:cNvPr id="7" name="1000007876 (1) 1" descr="preencoded.png">    </p:cNvPr>
          <p:cNvPicPr>
            <a:picLocks noChangeAspect="1"/>
          </p:cNvPicPr>
          <p:nvPr/>
        </p:nvPicPr>
        <p:blipFill>
          <a:blip r:embed="rId6"/>
          <a:srcRect l="0" r="0" t="0" b="0"/>
          <a:stretch/>
        </p:blipFill>
        <p:spPr>
          <a:xfrm>
            <a:off x="5848350" y="3676650"/>
            <a:ext cx="5381625" cy="3419475"/>
          </a:xfrm>
          <a:prstGeom prst="rect">
            <a:avLst/>
          </a:prstGeom>
        </p:spPr>
      </p:pic>
      <p:pic>
        <p:nvPicPr>
          <p:cNvPr id="8" name="DSCF9634 1" descr="preencoded.png">    </p:cNvPr>
          <p:cNvPicPr>
            <a:picLocks noChangeAspect="1"/>
          </p:cNvPicPr>
          <p:nvPr/>
        </p:nvPicPr>
        <p:blipFill>
          <a:blip r:embed="rId7"/>
          <a:srcRect l="0" r="0" t="0" b="0"/>
          <a:stretch/>
        </p:blipFill>
        <p:spPr>
          <a:xfrm>
            <a:off x="11791950" y="5648325"/>
            <a:ext cx="4762500" cy="3171825"/>
          </a:xfrm>
          <a:prstGeom prst="rect">
            <a:avLst/>
          </a:prstGeom>
        </p:spPr>
      </p:pic>
      <p:pic>
        <p:nvPicPr>
          <p:cNvPr id="9" name="DSCF9636 1" descr="preencoded.png">    </p:cNvPr>
          <p:cNvPicPr>
            <a:picLocks noChangeAspect="1"/>
          </p:cNvPicPr>
          <p:nvPr/>
        </p:nvPicPr>
        <p:blipFill>
          <a:blip r:embed="rId8"/>
          <a:srcRect l="0" r="0" t="0" b="0"/>
          <a:stretch/>
        </p:blipFill>
        <p:spPr>
          <a:xfrm>
            <a:off x="11791950" y="2219325"/>
            <a:ext cx="4762500" cy="3171825"/>
          </a:xfrm>
          <a:prstGeom prst="rect">
            <a:avLst/>
          </a:prstGeom>
        </p:spPr>
      </p:pic>
      <p:sp>
        <p:nvSpPr>
          <p:cNvPr id="10" name="Surju Village"/>
          <p:cNvSpPr/>
          <p:nvPr/>
        </p:nvSpPr>
        <p:spPr>
          <a:xfrm>
            <a:off x="762000" y="1895475"/>
            <a:ext cx="5448300" cy="1028700"/>
          </a:xfrm>
          <a:prstGeom prst="rect">
            <a:avLst/>
          </a:prstGeom>
          <a:noFill/>
          <a:ln/>
        </p:spPr>
        <p:txBody>
          <a:bodyPr wrap="square" lIns="0" tIns="0" rIns="0" bIns="0" rtlCol="0" anchor="t"/>
          <a:lstStyle/>
          <a:p>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S</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u</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j</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u</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V</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i</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l</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l</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g</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e</a:t>
            </a:r>
            <a:endParaRPr lang="en-US" sz="7200" dirty="0"/>
          </a:p>
        </p:txBody>
      </p:sp>
      <p:sp>
        <p:nvSpPr>
          <p:cNvPr id="11" name="name_16"/>
          <p:cNvSpPr/>
          <p:nvPr/>
        </p:nvSpPr>
        <p:spPr>
          <a:xfrm>
            <a:off x="904875" y="9382125"/>
            <a:ext cx="276225" cy="190500"/>
          </a:xfrm>
          <a:prstGeom prst="rect">
            <a:avLst/>
          </a:prstGeom>
          <a:noFill/>
          <a:ln/>
        </p:spPr>
        <p:txBody>
          <a:bodyPr wrap="square" lIns="0" tIns="0" rIns="0" bIns="0" rtlCol="0" anchor="t"/>
          <a:lstStyle/>
          <a:p>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1</a:t>
            </a:r>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6</a:t>
            </a:r>
            <a:endParaRPr lang="en-US" sz="15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FFF"/>
        </a:solidFill>
      </p:bgPr>
    </p:bg>
    <p:spTree>
      <p:nvGrpSpPr>
        <p:cNvPr id="1" name=""/>
        <p:cNvGrpSpPr/>
        <p:nvPr/>
      </p:nvGrpSpPr>
      <p:grpSpPr>
        <a:xfrm>
          <a:off x="0" y="0"/>
          <a:ext cx="0" cy="0"/>
          <a:chOff x="0" y="0"/>
          <a:chExt cx="0" cy="0"/>
        </a:xfrm>
      </p:grpSpPr>
      <p:pic>
        <p:nvPicPr>
          <p:cNvPr id="2" name="Rectangle 1" descr="preencoded.png">    </p:cNvPr>
          <p:cNvPicPr>
            <a:picLocks noChangeAspect="1"/>
          </p:cNvPicPr>
          <p:nvPr/>
        </p:nvPicPr>
        <p:blipFill>
          <a:blip r:embed="rId1"/>
          <a:srcRect l="0" r="0" t="0" b="0"/>
          <a:stretch/>
        </p:blipFill>
        <p:spPr>
          <a:xfrm>
            <a:off x="0" y="0"/>
            <a:ext cx="9096375" cy="10287000"/>
          </a:xfrm>
          <a:prstGeom prst="rect">
            <a:avLst/>
          </a:prstGeom>
        </p:spPr>
      </p:pic>
      <p:pic>
        <p:nvPicPr>
          <p:cNvPr id="3" name="Frame 1" descr="preencoded.png">    </p:cNvPr>
          <p:cNvPicPr>
            <a:picLocks noChangeAspect="1"/>
          </p:cNvPicPr>
          <p:nvPr/>
        </p:nvPicPr>
        <p:blipFill>
          <a:blip r:embed="rId2"/>
          <a:srcRect l="0" r="0" t="0" b="0"/>
          <a:stretch/>
        </p:blipFill>
        <p:spPr>
          <a:xfrm>
            <a:off x="762000" y="9334500"/>
            <a:ext cx="485775" cy="285750"/>
          </a:xfrm>
          <a:prstGeom prst="rect">
            <a:avLst/>
          </a:prstGeom>
        </p:spPr>
      </p:pic>
      <p:pic>
        <p:nvPicPr>
          <p:cNvPr id="4" name="Vector 1" descr="preencoded.png">    </p:cNvPr>
          <p:cNvPicPr>
            <a:picLocks noChangeAspect="1"/>
          </p:cNvPicPr>
          <p:nvPr/>
        </p:nvPicPr>
        <p:blipFill>
          <a:blip r:embed="rId3"/>
          <a:srcRect l="0" r="0" t="0" b="0"/>
          <a:stretch/>
        </p:blipFill>
        <p:spPr>
          <a:xfrm>
            <a:off x="3571875" y="990600"/>
            <a:ext cx="14716125" cy="19050"/>
          </a:xfrm>
          <a:prstGeom prst="rect">
            <a:avLst/>
          </a:prstGeom>
        </p:spPr>
      </p:pic>
      <p:pic>
        <p:nvPicPr>
          <p:cNvPr id="5" name="Group 53" descr="preencoded.png">    </p:cNvPr>
          <p:cNvPicPr>
            <a:picLocks noChangeAspect="1"/>
          </p:cNvPicPr>
          <p:nvPr/>
        </p:nvPicPr>
        <p:blipFill>
          <a:blip r:embed="rId4"/>
          <a:srcRect l="0" r="0" t="0" b="0"/>
          <a:stretch/>
        </p:blipFill>
        <p:spPr>
          <a:xfrm>
            <a:off x="762000" y="838200"/>
            <a:ext cx="1419254" cy="332769"/>
          </a:xfrm>
          <a:prstGeom prst="rect">
            <a:avLst/>
          </a:prstGeom>
        </p:spPr>
      </p:pic>
      <p:pic>
        <p:nvPicPr>
          <p:cNvPr id="6" name="TF_avatud külg 1" descr="preencoded.png">    </p:cNvPr>
          <p:cNvPicPr>
            <a:picLocks noChangeAspect="1"/>
          </p:cNvPicPr>
          <p:nvPr/>
        </p:nvPicPr>
        <p:blipFill>
          <a:blip r:embed="rId5"/>
          <a:srcRect l="0" r="0" t="0" b="0"/>
          <a:stretch/>
        </p:blipFill>
        <p:spPr>
          <a:xfrm>
            <a:off x="1009650" y="3562350"/>
            <a:ext cx="6905625" cy="5524500"/>
          </a:xfrm>
          <a:prstGeom prst="rect">
            <a:avLst/>
          </a:prstGeom>
        </p:spPr>
      </p:pic>
      <p:pic>
        <p:nvPicPr>
          <p:cNvPr id="7" name="Vector" descr="preencoded.png">    </p:cNvPr>
          <p:cNvPicPr>
            <a:picLocks noChangeAspect="1"/>
          </p:cNvPicPr>
          <p:nvPr/>
        </p:nvPicPr>
        <p:blipFill>
          <a:blip r:embed="rId6"/>
          <a:srcRect l="0" r="0" t="0" b="0"/>
          <a:stretch/>
        </p:blipFill>
        <p:spPr>
          <a:xfrm>
            <a:off x="17240250" y="9334500"/>
            <a:ext cx="285750" cy="285750"/>
          </a:xfrm>
          <a:prstGeom prst="rect">
            <a:avLst/>
          </a:prstGeom>
        </p:spPr>
      </p:pic>
      <p:sp>
        <p:nvSpPr>
          <p:cNvPr id="8" name="Tactical Foodpack"/>
          <p:cNvSpPr/>
          <p:nvPr/>
        </p:nvSpPr>
        <p:spPr>
          <a:xfrm>
            <a:off x="762000" y="1895475"/>
            <a:ext cx="7934325" cy="1028700"/>
          </a:xfrm>
          <a:prstGeom prst="rect">
            <a:avLst/>
          </a:prstGeom>
          <a:noFill/>
          <a:ln/>
        </p:spPr>
        <p:txBody>
          <a:bodyPr wrap="square" lIns="0" tIns="0" rIns="0" bIns="0" rtlCol="0" anchor="t"/>
          <a:lstStyle/>
          <a:p>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T</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c</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t</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i</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c</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l</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F</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o</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o</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d</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p</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c</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k</a:t>
            </a:r>
            <a:endParaRPr lang="en-US" sz="7200" dirty="0"/>
          </a:p>
        </p:txBody>
      </p:sp>
      <p:sp>
        <p:nvSpPr>
          <p:cNvPr id="9" name="The set up"/>
          <p:cNvSpPr/>
          <p:nvPr/>
        </p:nvSpPr>
        <p:spPr>
          <a:xfrm>
            <a:off x="10601325" y="1895475"/>
            <a:ext cx="4657725" cy="1028700"/>
          </a:xfrm>
          <a:prstGeom prst="rect">
            <a:avLst/>
          </a:prstGeom>
          <a:noFill/>
          <a:ln/>
        </p:spPr>
        <p:txBody>
          <a:bodyPr wrap="square" lIns="0" tIns="0" rIns="0" bIns="0" rtlCol="0" anchor="t"/>
          <a:lstStyle/>
          <a:p>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h</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s</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u</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p</a:t>
            </a:r>
            <a:endParaRPr lang="en-US" sz="7200" dirty="0"/>
          </a:p>
        </p:txBody>
      </p:sp>
      <p:sp>
        <p:nvSpPr>
          <p:cNvPr id="10" name="name_17"/>
          <p:cNvSpPr/>
          <p:nvPr/>
        </p:nvSpPr>
        <p:spPr>
          <a:xfrm>
            <a:off x="904875" y="9382125"/>
            <a:ext cx="257175" cy="190500"/>
          </a:xfrm>
          <a:prstGeom prst="rect">
            <a:avLst/>
          </a:prstGeom>
          <a:noFill/>
          <a:ln/>
        </p:spPr>
        <p:txBody>
          <a:bodyPr wrap="square" lIns="0" tIns="0" rIns="0" bIns="0" rtlCol="0" anchor="t"/>
          <a:lstStyle/>
          <a:p>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1</a:t>
            </a:r>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7</a:t>
            </a:r>
            <a:endParaRPr lang="en-US" sz="1500" dirty="0"/>
          </a:p>
        </p:txBody>
      </p:sp>
      <p:sp>
        <p:nvSpPr>
          <p:cNvPr id="11" name="The Tactical Foodpack factory in Germany processes freeze-dried food Currently the ice and wastewater generated during this process are being sent to the sewage system posing environmental concerns Spacedrip implemented a 10ft containerized system treatin"/>
          <p:cNvSpPr/>
          <p:nvPr/>
        </p:nvSpPr>
        <p:spPr>
          <a:xfrm>
            <a:off x="10601325" y="3438525"/>
            <a:ext cx="6172200" cy="5715000"/>
          </a:xfrm>
          <a:prstGeom prst="rect">
            <a:avLst/>
          </a:prstGeom>
          <a:noFill/>
          <a:ln/>
        </p:spPr>
        <p:txBody>
          <a:bodyPr wrap="square" lIns="0" tIns="0" rIns="0" bIns="0" rtlCol="0" anchor="t"/>
          <a:lstStyle/>
          <a:p>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k</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z</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v</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1</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z</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z</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k</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1</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5</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endParaRPr lang="en-US" sz="18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121212"/>
        </a:solidFill>
      </p:bgPr>
    </p:bg>
    <p:spTree>
      <p:nvGrpSpPr>
        <p:cNvPr id="1" name=""/>
        <p:cNvGrpSpPr/>
        <p:nvPr/>
      </p:nvGrpSpPr>
      <p:grpSpPr>
        <a:xfrm>
          <a:off x="0" y="0"/>
          <a:ext cx="0" cy="0"/>
          <a:chOff x="0" y="0"/>
          <a:chExt cx="0" cy="0"/>
        </a:xfrm>
      </p:grpSpPr>
      <p:pic>
        <p:nvPicPr>
          <p:cNvPr id="2" name="Vector 1" descr="preencoded.png">    </p:cNvPr>
          <p:cNvPicPr>
            <a:picLocks noChangeAspect="1"/>
          </p:cNvPicPr>
          <p:nvPr/>
        </p:nvPicPr>
        <p:blipFill>
          <a:blip r:embed="rId1"/>
          <a:srcRect l="0" r="0" t="0" b="0"/>
          <a:stretch/>
        </p:blipFill>
        <p:spPr>
          <a:xfrm>
            <a:off x="3571875" y="990600"/>
            <a:ext cx="14716125" cy="19050"/>
          </a:xfrm>
          <a:prstGeom prst="rect">
            <a:avLst/>
          </a:prstGeom>
        </p:spPr>
      </p:pic>
      <p:pic>
        <p:nvPicPr>
          <p:cNvPr id="3" name="Vector" descr="preencoded.png">    </p:cNvPr>
          <p:cNvPicPr>
            <a:picLocks noChangeAspect="1"/>
          </p:cNvPicPr>
          <p:nvPr/>
        </p:nvPicPr>
        <p:blipFill>
          <a:blip r:embed="rId2"/>
          <a:srcRect l="0" r="0" t="0" b="0"/>
          <a:stretch/>
        </p:blipFill>
        <p:spPr>
          <a:xfrm>
            <a:off x="17240250" y="9334500"/>
            <a:ext cx="285750" cy="285750"/>
          </a:xfrm>
          <a:prstGeom prst="rect">
            <a:avLst/>
          </a:prstGeom>
        </p:spPr>
      </p:pic>
      <p:pic>
        <p:nvPicPr>
          <p:cNvPr id="4" name="Group 53" descr="preencoded.png">    </p:cNvPr>
          <p:cNvPicPr>
            <a:picLocks noChangeAspect="1"/>
          </p:cNvPicPr>
          <p:nvPr/>
        </p:nvPicPr>
        <p:blipFill>
          <a:blip r:embed="rId3"/>
          <a:srcRect l="0" r="0" t="0" b="0"/>
          <a:stretch/>
        </p:blipFill>
        <p:spPr>
          <a:xfrm>
            <a:off x="762000" y="838200"/>
            <a:ext cx="1419254" cy="332769"/>
          </a:xfrm>
          <a:prstGeom prst="rect">
            <a:avLst/>
          </a:prstGeom>
        </p:spPr>
      </p:pic>
      <p:pic>
        <p:nvPicPr>
          <p:cNvPr id="5" name="IMG_3020 1" descr="preencoded.png">    </p:cNvPr>
          <p:cNvPicPr>
            <a:picLocks noChangeAspect="1"/>
          </p:cNvPicPr>
          <p:nvPr/>
        </p:nvPicPr>
        <p:blipFill>
          <a:blip r:embed="rId4"/>
          <a:srcRect l="0" r="0" t="0" b="0"/>
          <a:stretch/>
        </p:blipFill>
        <p:spPr>
          <a:xfrm>
            <a:off x="1714500" y="3933825"/>
            <a:ext cx="6219825" cy="4667250"/>
          </a:xfrm>
          <a:prstGeom prst="rect">
            <a:avLst/>
          </a:prstGeom>
        </p:spPr>
      </p:pic>
      <p:pic>
        <p:nvPicPr>
          <p:cNvPr id="6" name="IMG_3016 1" descr="preencoded.png">    </p:cNvPr>
          <p:cNvPicPr>
            <a:picLocks noChangeAspect="1"/>
          </p:cNvPicPr>
          <p:nvPr/>
        </p:nvPicPr>
        <p:blipFill>
          <a:blip r:embed="rId5"/>
          <a:srcRect l="0" r="0" t="0" b="0"/>
          <a:stretch/>
        </p:blipFill>
        <p:spPr>
          <a:xfrm>
            <a:off x="9925050" y="1685925"/>
            <a:ext cx="6191250" cy="6915150"/>
          </a:xfrm>
          <a:prstGeom prst="rect">
            <a:avLst/>
          </a:prstGeom>
        </p:spPr>
      </p:pic>
      <p:pic>
        <p:nvPicPr>
          <p:cNvPr id="7" name="Frame 1" descr="preencoded.png">    </p:cNvPr>
          <p:cNvPicPr>
            <a:picLocks noChangeAspect="1"/>
          </p:cNvPicPr>
          <p:nvPr/>
        </p:nvPicPr>
        <p:blipFill>
          <a:blip r:embed="rId6"/>
          <a:srcRect l="0" r="0" t="0" b="0"/>
          <a:stretch/>
        </p:blipFill>
        <p:spPr>
          <a:xfrm>
            <a:off x="762000" y="9334500"/>
            <a:ext cx="504825" cy="285750"/>
          </a:xfrm>
          <a:prstGeom prst="rect">
            <a:avLst/>
          </a:prstGeom>
        </p:spPr>
      </p:pic>
      <p:sp>
        <p:nvSpPr>
          <p:cNvPr id="8" name="Tactical Foodpack"/>
          <p:cNvSpPr/>
          <p:nvPr/>
        </p:nvSpPr>
        <p:spPr>
          <a:xfrm>
            <a:off x="762000" y="1895475"/>
            <a:ext cx="7934325" cy="1028700"/>
          </a:xfrm>
          <a:prstGeom prst="rect">
            <a:avLst/>
          </a:prstGeom>
          <a:noFill/>
          <a:ln/>
        </p:spPr>
        <p:txBody>
          <a:bodyPr wrap="square" lIns="0" tIns="0" rIns="0" bIns="0" rtlCol="0" anchor="t"/>
          <a:lstStyle/>
          <a:p>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T</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c</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t</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i</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c</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l</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F</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o</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o</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d</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p</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c</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k</a:t>
            </a:r>
            <a:endParaRPr lang="en-US" sz="7200" dirty="0"/>
          </a:p>
        </p:txBody>
      </p:sp>
      <p:sp>
        <p:nvSpPr>
          <p:cNvPr id="9" name="name_18"/>
          <p:cNvSpPr/>
          <p:nvPr/>
        </p:nvSpPr>
        <p:spPr>
          <a:xfrm>
            <a:off x="904875" y="9382125"/>
            <a:ext cx="276225" cy="190500"/>
          </a:xfrm>
          <a:prstGeom prst="rect">
            <a:avLst/>
          </a:prstGeom>
          <a:noFill/>
          <a:ln/>
        </p:spPr>
        <p:txBody>
          <a:bodyPr wrap="square" lIns="0" tIns="0" rIns="0" bIns="0" rtlCol="0" anchor="t"/>
          <a:lstStyle/>
          <a:p>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1</a:t>
            </a:r>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8</a:t>
            </a:r>
            <a:endParaRPr lang="en-US" sz="15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p:bgPr>
    </p:bg>
    <p:spTree>
      <p:nvGrpSpPr>
        <p:cNvPr id="1" name=""/>
        <p:cNvGrpSpPr/>
        <p:nvPr/>
      </p:nvGrpSpPr>
      <p:grpSpPr>
        <a:xfrm>
          <a:off x="0" y="0"/>
          <a:ext cx="0" cy="0"/>
          <a:chOff x="0" y="0"/>
          <a:chExt cx="0" cy="0"/>
        </a:xfrm>
      </p:grpSpPr>
      <p:pic>
        <p:nvPicPr>
          <p:cNvPr id="2" name="Rectangle 1" descr="preencoded.png">    </p:cNvPr>
          <p:cNvPicPr>
            <a:picLocks noChangeAspect="1"/>
          </p:cNvPicPr>
          <p:nvPr/>
        </p:nvPicPr>
        <p:blipFill>
          <a:blip r:embed="rId1"/>
          <a:srcRect l="0" r="0" t="0" b="0"/>
          <a:stretch/>
        </p:blipFill>
        <p:spPr>
          <a:xfrm>
            <a:off x="0" y="0"/>
            <a:ext cx="9096375" cy="10287000"/>
          </a:xfrm>
          <a:prstGeom prst="rect">
            <a:avLst/>
          </a:prstGeom>
        </p:spPr>
      </p:pic>
      <p:pic>
        <p:nvPicPr>
          <p:cNvPr id="3" name="Frame 1" descr="preencoded.png">    </p:cNvPr>
          <p:cNvPicPr>
            <a:picLocks noChangeAspect="1"/>
          </p:cNvPicPr>
          <p:nvPr/>
        </p:nvPicPr>
        <p:blipFill>
          <a:blip r:embed="rId2"/>
          <a:srcRect l="0" r="0" t="0" b="0"/>
          <a:stretch/>
        </p:blipFill>
        <p:spPr>
          <a:xfrm>
            <a:off x="762000" y="9334500"/>
            <a:ext cx="504825" cy="285750"/>
          </a:xfrm>
          <a:prstGeom prst="rect">
            <a:avLst/>
          </a:prstGeom>
        </p:spPr>
      </p:pic>
      <p:pic>
        <p:nvPicPr>
          <p:cNvPr id="4" name="Vector 1" descr="preencoded.png">    </p:cNvPr>
          <p:cNvPicPr>
            <a:picLocks noChangeAspect="1"/>
          </p:cNvPicPr>
          <p:nvPr/>
        </p:nvPicPr>
        <p:blipFill>
          <a:blip r:embed="rId3"/>
          <a:srcRect l="0" r="0" t="0" b="0"/>
          <a:stretch/>
        </p:blipFill>
        <p:spPr>
          <a:xfrm>
            <a:off x="3571875" y="990600"/>
            <a:ext cx="14716125" cy="19050"/>
          </a:xfrm>
          <a:prstGeom prst="rect">
            <a:avLst/>
          </a:prstGeom>
        </p:spPr>
      </p:pic>
      <p:pic>
        <p:nvPicPr>
          <p:cNvPr id="5" name="Group 51" descr="preencoded.png">    </p:cNvPr>
          <p:cNvPicPr>
            <a:picLocks noChangeAspect="1"/>
          </p:cNvPicPr>
          <p:nvPr/>
        </p:nvPicPr>
        <p:blipFill>
          <a:blip r:embed="rId4"/>
          <a:srcRect l="0" r="0" t="0" b="0"/>
          <a:stretch/>
        </p:blipFill>
        <p:spPr>
          <a:xfrm>
            <a:off x="762000" y="876300"/>
            <a:ext cx="1764090" cy="243111"/>
          </a:xfrm>
          <a:prstGeom prst="rect">
            <a:avLst/>
          </a:prstGeom>
        </p:spPr>
      </p:pic>
      <p:pic>
        <p:nvPicPr>
          <p:cNvPr id="6" name="puhasti-2 1" descr="preencoded.png">    </p:cNvPr>
          <p:cNvPicPr>
            <a:picLocks noChangeAspect="1"/>
          </p:cNvPicPr>
          <p:nvPr/>
        </p:nvPicPr>
        <p:blipFill>
          <a:blip r:embed="rId5"/>
          <a:srcRect l="0" r="0" t="0" b="0"/>
          <a:stretch/>
        </p:blipFill>
        <p:spPr>
          <a:xfrm>
            <a:off x="0" y="1885950"/>
            <a:ext cx="9553575" cy="8401050"/>
          </a:xfrm>
          <a:prstGeom prst="rect">
            <a:avLst/>
          </a:prstGeom>
        </p:spPr>
      </p:pic>
      <p:pic>
        <p:nvPicPr>
          <p:cNvPr id="7" name="Vector" descr="preencoded.png">    </p:cNvPr>
          <p:cNvPicPr>
            <a:picLocks noChangeAspect="1"/>
          </p:cNvPicPr>
          <p:nvPr/>
        </p:nvPicPr>
        <p:blipFill>
          <a:blip r:embed="rId6"/>
          <a:srcRect l="0" r="0" t="0" b="0"/>
          <a:stretch/>
        </p:blipFill>
        <p:spPr>
          <a:xfrm>
            <a:off x="17240250" y="9334500"/>
            <a:ext cx="285750" cy="285750"/>
          </a:xfrm>
          <a:prstGeom prst="rect">
            <a:avLst/>
          </a:prstGeom>
        </p:spPr>
      </p:pic>
      <p:sp>
        <p:nvSpPr>
          <p:cNvPr id="8" name="Adila Resort"/>
          <p:cNvSpPr/>
          <p:nvPr/>
        </p:nvSpPr>
        <p:spPr>
          <a:xfrm>
            <a:off x="762000" y="1895475"/>
            <a:ext cx="5334000" cy="1028700"/>
          </a:xfrm>
          <a:prstGeom prst="rect">
            <a:avLst/>
          </a:prstGeom>
          <a:noFill/>
          <a:ln/>
        </p:spPr>
        <p:txBody>
          <a:bodyPr wrap="square" lIns="0" tIns="0" rIns="0" bIns="0" rtlCol="0" anchor="t"/>
          <a:lstStyle/>
          <a:p>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d</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i</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l</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s</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o</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t</a:t>
            </a:r>
            <a:endParaRPr lang="en-US" sz="7200" dirty="0"/>
          </a:p>
        </p:txBody>
      </p:sp>
      <p:sp>
        <p:nvSpPr>
          <p:cNvPr id="9" name="The set up"/>
          <p:cNvSpPr/>
          <p:nvPr/>
        </p:nvSpPr>
        <p:spPr>
          <a:xfrm>
            <a:off x="10601325" y="1895475"/>
            <a:ext cx="4657725" cy="1028700"/>
          </a:xfrm>
          <a:prstGeom prst="rect">
            <a:avLst/>
          </a:prstGeom>
          <a:noFill/>
          <a:ln/>
        </p:spPr>
        <p:txBody>
          <a:bodyPr wrap="square" lIns="0" tIns="0" rIns="0" bIns="0" rtlCol="0" anchor="t"/>
          <a:lstStyle/>
          <a:p>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h</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s</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u</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p</a:t>
            </a:r>
            <a:endParaRPr lang="en-US" sz="7200" dirty="0"/>
          </a:p>
        </p:txBody>
      </p:sp>
      <p:sp>
        <p:nvSpPr>
          <p:cNvPr id="10" name="name_01"/>
          <p:cNvSpPr/>
          <p:nvPr/>
        </p:nvSpPr>
        <p:spPr>
          <a:xfrm>
            <a:off x="904875" y="9382125"/>
            <a:ext cx="276225" cy="190500"/>
          </a:xfrm>
          <a:prstGeom prst="rect">
            <a:avLst/>
          </a:prstGeom>
          <a:noFill/>
          <a:ln/>
        </p:spPr>
        <p:txBody>
          <a:bodyPr wrap="square" lIns="0" tIns="0" rIns="0" bIns="0" rtlCol="0" anchor="t"/>
          <a:lstStyle/>
          <a:p>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0</a:t>
            </a:r>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1</a:t>
            </a:r>
            <a:endParaRPr lang="en-US" sz="1500" dirty="0"/>
          </a:p>
        </p:txBody>
      </p:sp>
      <p:sp>
        <p:nvSpPr>
          <p:cNvPr id="11" name="Adila Retreat Center is entirely off the grid and located in a delicate nature preserve with highly seasonal wastewater generation Underground wastewater treatment and reuse system for 15m3day Resort with daily wastewater volumes changing for up to 15m3da"/>
          <p:cNvSpPr/>
          <p:nvPr/>
        </p:nvSpPr>
        <p:spPr>
          <a:xfrm>
            <a:off x="10601325" y="3438525"/>
            <a:ext cx="6172200" cy="5334000"/>
          </a:xfrm>
          <a:prstGeom prst="rect">
            <a:avLst/>
          </a:prstGeom>
          <a:noFill/>
          <a:ln/>
        </p:spPr>
        <p:txBody>
          <a:bodyPr wrap="square" lIns="0" tIns="0" rIns="0" bIns="0" rtlCol="0" anchor="t"/>
          <a:lstStyle/>
          <a:p>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v</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1</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5</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baseline="30000" dirty="0">
                <a:solidFill>
                  <a:srgbClr val="000000"/>
                </a:solidFill>
                <a:latin typeface="Manrope Medium" pitchFamily="34" charset="0"/>
                <a:ea typeface="Manrope Medium" pitchFamily="34" charset="-122"/>
                <a:cs typeface="Manrope Medium" pitchFamily="34" charset="-120"/>
              </a:rPr>
              <a:t>3</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v</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1</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5</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baseline="30000" dirty="0">
                <a:solidFill>
                  <a:srgbClr val="000000"/>
                </a:solidFill>
                <a:latin typeface="Manrope Medium" pitchFamily="34" charset="0"/>
                <a:ea typeface="Manrope Medium" pitchFamily="34" charset="-122"/>
                <a:cs typeface="Manrope Medium" pitchFamily="34" charset="-120"/>
              </a:rPr>
              <a:t>3</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v</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endParaRPr lang="en-US" sz="1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FFFF"/>
        </a:solidFill>
      </p:bgPr>
    </p:bg>
    <p:spTree>
      <p:nvGrpSpPr>
        <p:cNvPr id="1" name=""/>
        <p:cNvGrpSpPr/>
        <p:nvPr/>
      </p:nvGrpSpPr>
      <p:grpSpPr>
        <a:xfrm>
          <a:off x="0" y="0"/>
          <a:ext cx="0" cy="0"/>
          <a:chOff x="0" y="0"/>
          <a:chExt cx="0" cy="0"/>
        </a:xfrm>
      </p:grpSpPr>
      <p:pic>
        <p:nvPicPr>
          <p:cNvPr id="2" name="Rectangle 1" descr="preencoded.png">    </p:cNvPr>
          <p:cNvPicPr>
            <a:picLocks noChangeAspect="1"/>
          </p:cNvPicPr>
          <p:nvPr/>
        </p:nvPicPr>
        <p:blipFill>
          <a:blip r:embed="rId1"/>
          <a:srcRect l="0" r="0" t="0" b="0"/>
          <a:stretch/>
        </p:blipFill>
        <p:spPr>
          <a:xfrm>
            <a:off x="0" y="0"/>
            <a:ext cx="9096375" cy="10287000"/>
          </a:xfrm>
          <a:prstGeom prst="rect">
            <a:avLst/>
          </a:prstGeom>
        </p:spPr>
      </p:pic>
      <p:pic>
        <p:nvPicPr>
          <p:cNvPr id="3" name="Frame 1" descr="preencoded.png">    </p:cNvPr>
          <p:cNvPicPr>
            <a:picLocks noChangeAspect="1"/>
          </p:cNvPicPr>
          <p:nvPr/>
        </p:nvPicPr>
        <p:blipFill>
          <a:blip r:embed="rId2"/>
          <a:srcRect l="0" r="0" t="0" b="0"/>
          <a:stretch/>
        </p:blipFill>
        <p:spPr>
          <a:xfrm>
            <a:off x="762000" y="9334500"/>
            <a:ext cx="504825" cy="285750"/>
          </a:xfrm>
          <a:prstGeom prst="rect">
            <a:avLst/>
          </a:prstGeom>
        </p:spPr>
      </p:pic>
      <p:pic>
        <p:nvPicPr>
          <p:cNvPr id="4" name="Vector 1" descr="preencoded.png">    </p:cNvPr>
          <p:cNvPicPr>
            <a:picLocks noChangeAspect="1"/>
          </p:cNvPicPr>
          <p:nvPr/>
        </p:nvPicPr>
        <p:blipFill>
          <a:blip r:embed="rId3"/>
          <a:srcRect l="0" r="0" t="0" b="0"/>
          <a:stretch/>
        </p:blipFill>
        <p:spPr>
          <a:xfrm>
            <a:off x="3571875" y="990600"/>
            <a:ext cx="14716125" cy="19050"/>
          </a:xfrm>
          <a:prstGeom prst="rect">
            <a:avLst/>
          </a:prstGeom>
        </p:spPr>
      </p:pic>
      <p:pic>
        <p:nvPicPr>
          <p:cNvPr id="5" name="Group 51" descr="preencoded.png">    </p:cNvPr>
          <p:cNvPicPr>
            <a:picLocks noChangeAspect="1"/>
          </p:cNvPicPr>
          <p:nvPr/>
        </p:nvPicPr>
        <p:blipFill>
          <a:blip r:embed="rId4"/>
          <a:srcRect l="0" r="0" t="0" b="0"/>
          <a:stretch/>
        </p:blipFill>
        <p:spPr>
          <a:xfrm>
            <a:off x="762000" y="876300"/>
            <a:ext cx="1764090" cy="243111"/>
          </a:xfrm>
          <a:prstGeom prst="rect">
            <a:avLst/>
          </a:prstGeom>
        </p:spPr>
      </p:pic>
      <p:pic>
        <p:nvPicPr>
          <p:cNvPr id="6" name="puhasti-2 1" descr="preencoded.png">    </p:cNvPr>
          <p:cNvPicPr>
            <a:picLocks noChangeAspect="1"/>
          </p:cNvPicPr>
          <p:nvPr/>
        </p:nvPicPr>
        <p:blipFill>
          <a:blip r:embed="rId5"/>
          <a:srcRect l="0" r="0" t="0" b="0"/>
          <a:stretch/>
        </p:blipFill>
        <p:spPr>
          <a:xfrm>
            <a:off x="0" y="2638425"/>
            <a:ext cx="8448675" cy="7010400"/>
          </a:xfrm>
          <a:prstGeom prst="rect">
            <a:avLst/>
          </a:prstGeom>
        </p:spPr>
      </p:pic>
      <p:pic>
        <p:nvPicPr>
          <p:cNvPr id="7" name="Vector" descr="preencoded.png">    </p:cNvPr>
          <p:cNvPicPr>
            <a:picLocks noChangeAspect="1"/>
          </p:cNvPicPr>
          <p:nvPr/>
        </p:nvPicPr>
        <p:blipFill>
          <a:blip r:embed="rId6"/>
          <a:srcRect l="0" r="0" t="0" b="0"/>
          <a:stretch/>
        </p:blipFill>
        <p:spPr>
          <a:xfrm>
            <a:off x="17240250" y="9334500"/>
            <a:ext cx="285750" cy="285750"/>
          </a:xfrm>
          <a:prstGeom prst="rect">
            <a:avLst/>
          </a:prstGeom>
        </p:spPr>
      </p:pic>
      <p:sp>
        <p:nvSpPr>
          <p:cNvPr id="8" name="Vasknarva Port"/>
          <p:cNvSpPr/>
          <p:nvPr/>
        </p:nvSpPr>
        <p:spPr>
          <a:xfrm>
            <a:off x="762000" y="1895475"/>
            <a:ext cx="6572250" cy="1028700"/>
          </a:xfrm>
          <a:prstGeom prst="rect">
            <a:avLst/>
          </a:prstGeom>
          <a:noFill/>
          <a:ln/>
        </p:spPr>
        <p:txBody>
          <a:bodyPr wrap="square" lIns="0" tIns="0" rIns="0" bIns="0" rtlCol="0" anchor="t"/>
          <a:lstStyle/>
          <a:p>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V</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s</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k</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n</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v</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P</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o</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t</a:t>
            </a:r>
            <a:endParaRPr lang="en-US" sz="7200" dirty="0"/>
          </a:p>
        </p:txBody>
      </p:sp>
      <p:sp>
        <p:nvSpPr>
          <p:cNvPr id="9" name="The set up"/>
          <p:cNvSpPr/>
          <p:nvPr/>
        </p:nvSpPr>
        <p:spPr>
          <a:xfrm>
            <a:off x="10601325" y="1895475"/>
            <a:ext cx="4657725" cy="1028700"/>
          </a:xfrm>
          <a:prstGeom prst="rect">
            <a:avLst/>
          </a:prstGeom>
          <a:noFill/>
          <a:ln/>
        </p:spPr>
        <p:txBody>
          <a:bodyPr wrap="square" lIns="0" tIns="0" rIns="0" bIns="0" rtlCol="0" anchor="t"/>
          <a:lstStyle/>
          <a:p>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h</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s</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u</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p</a:t>
            </a:r>
            <a:endParaRPr lang="en-US" sz="7200" dirty="0"/>
          </a:p>
        </p:txBody>
      </p:sp>
      <p:sp>
        <p:nvSpPr>
          <p:cNvPr id="10" name="name_19"/>
          <p:cNvSpPr/>
          <p:nvPr/>
        </p:nvSpPr>
        <p:spPr>
          <a:xfrm>
            <a:off x="904875" y="9382125"/>
            <a:ext cx="276225" cy="190500"/>
          </a:xfrm>
          <a:prstGeom prst="rect">
            <a:avLst/>
          </a:prstGeom>
          <a:noFill/>
          <a:ln/>
        </p:spPr>
        <p:txBody>
          <a:bodyPr wrap="square" lIns="0" tIns="0" rIns="0" bIns="0" rtlCol="0" anchor="t"/>
          <a:lstStyle/>
          <a:p>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1</a:t>
            </a:r>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9</a:t>
            </a:r>
            <a:endParaRPr lang="en-US" sz="1500" dirty="0"/>
          </a:p>
        </p:txBody>
      </p:sp>
      <p:sp>
        <p:nvSpPr>
          <p:cNvPr id="11" name="A small harbour next to a sensitive natural environment requires high-standard wastewater treatment for its newly built harbour building We installed an MBR-based system for 30 people in an underground tank producing non-potable water for reuse in toilet"/>
          <p:cNvSpPr/>
          <p:nvPr/>
        </p:nvSpPr>
        <p:spPr>
          <a:xfrm>
            <a:off x="10601325" y="3438525"/>
            <a:ext cx="6172200" cy="3810000"/>
          </a:xfrm>
          <a:prstGeom prst="rect">
            <a:avLst/>
          </a:prstGeom>
          <a:noFill/>
          <a:ln/>
        </p:spPr>
        <p:txBody>
          <a:bodyPr wrap="square" lIns="0" tIns="0" rIns="0" bIns="0" rtlCol="0" anchor="t"/>
          <a:lstStyle/>
          <a:p>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x</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v</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v</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q</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3</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k</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5</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3</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k</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endParaRPr lang="en-US" sz="18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121212"/>
        </a:solidFill>
      </p:bgPr>
    </p:bg>
    <p:spTree>
      <p:nvGrpSpPr>
        <p:cNvPr id="1" name=""/>
        <p:cNvGrpSpPr/>
        <p:nvPr/>
      </p:nvGrpSpPr>
      <p:grpSpPr>
        <a:xfrm>
          <a:off x="0" y="0"/>
          <a:ext cx="0" cy="0"/>
          <a:chOff x="0" y="0"/>
          <a:chExt cx="0" cy="0"/>
        </a:xfrm>
      </p:grpSpPr>
      <p:pic>
        <p:nvPicPr>
          <p:cNvPr id="2" name="Vector 1" descr="preencoded.png">    </p:cNvPr>
          <p:cNvPicPr>
            <a:picLocks noChangeAspect="1"/>
          </p:cNvPicPr>
          <p:nvPr/>
        </p:nvPicPr>
        <p:blipFill>
          <a:blip r:embed="rId1"/>
          <a:srcRect l="0" r="0" t="0" b="0"/>
          <a:stretch/>
        </p:blipFill>
        <p:spPr>
          <a:xfrm>
            <a:off x="3571875" y="990600"/>
            <a:ext cx="14716125" cy="19050"/>
          </a:xfrm>
          <a:prstGeom prst="rect">
            <a:avLst/>
          </a:prstGeom>
        </p:spPr>
      </p:pic>
      <p:pic>
        <p:nvPicPr>
          <p:cNvPr id="3" name="Group 51" descr="preencoded.png">    </p:cNvPr>
          <p:cNvPicPr>
            <a:picLocks noChangeAspect="1"/>
          </p:cNvPicPr>
          <p:nvPr/>
        </p:nvPicPr>
        <p:blipFill>
          <a:blip r:embed="rId2"/>
          <a:srcRect l="0" r="0" t="0" b="0"/>
          <a:stretch/>
        </p:blipFill>
        <p:spPr>
          <a:xfrm>
            <a:off x="762000" y="876300"/>
            <a:ext cx="1764090" cy="243111"/>
          </a:xfrm>
          <a:prstGeom prst="rect">
            <a:avLst/>
          </a:prstGeom>
        </p:spPr>
      </p:pic>
      <p:pic>
        <p:nvPicPr>
          <p:cNvPr id="4" name="Vector" descr="preencoded.png">    </p:cNvPr>
          <p:cNvPicPr>
            <a:picLocks noChangeAspect="1"/>
          </p:cNvPicPr>
          <p:nvPr/>
        </p:nvPicPr>
        <p:blipFill>
          <a:blip r:embed="rId3"/>
          <a:srcRect l="0" r="0" t="0" b="0"/>
          <a:stretch/>
        </p:blipFill>
        <p:spPr>
          <a:xfrm>
            <a:off x="17240250" y="9334500"/>
            <a:ext cx="285750" cy="285750"/>
          </a:xfrm>
          <a:prstGeom prst="rect">
            <a:avLst/>
          </a:prstGeom>
        </p:spPr>
      </p:pic>
      <p:pic>
        <p:nvPicPr>
          <p:cNvPr id="5" name="DSCF2966 1" descr="preencoded.png">    </p:cNvPr>
          <p:cNvPicPr>
            <a:picLocks noChangeAspect="1"/>
          </p:cNvPicPr>
          <p:nvPr/>
        </p:nvPicPr>
        <p:blipFill>
          <a:blip r:embed="rId4"/>
          <a:srcRect l="0" r="0" t="0" b="0"/>
          <a:stretch/>
        </p:blipFill>
        <p:spPr>
          <a:xfrm>
            <a:off x="7858125" y="1666875"/>
            <a:ext cx="4848225" cy="3228975"/>
          </a:xfrm>
          <a:prstGeom prst="rect">
            <a:avLst/>
          </a:prstGeom>
        </p:spPr>
      </p:pic>
      <p:pic>
        <p:nvPicPr>
          <p:cNvPr id="6" name="DSCF2991 1" descr="preencoded.png">    </p:cNvPr>
          <p:cNvPicPr>
            <a:picLocks noChangeAspect="1"/>
          </p:cNvPicPr>
          <p:nvPr/>
        </p:nvPicPr>
        <p:blipFill>
          <a:blip r:embed="rId5"/>
          <a:srcRect l="0" r="0" t="0" b="0"/>
          <a:stretch/>
        </p:blipFill>
        <p:spPr>
          <a:xfrm>
            <a:off x="1028700" y="4295775"/>
            <a:ext cx="6572250" cy="4086225"/>
          </a:xfrm>
          <a:prstGeom prst="rect">
            <a:avLst/>
          </a:prstGeom>
        </p:spPr>
      </p:pic>
      <p:pic>
        <p:nvPicPr>
          <p:cNvPr id="7" name="DSCF3013 1" descr="preencoded.png">    </p:cNvPr>
          <p:cNvPicPr>
            <a:picLocks noChangeAspect="1"/>
          </p:cNvPicPr>
          <p:nvPr/>
        </p:nvPicPr>
        <p:blipFill>
          <a:blip r:embed="rId6"/>
          <a:srcRect l="0" r="0" t="0" b="0"/>
          <a:stretch/>
        </p:blipFill>
        <p:spPr>
          <a:xfrm>
            <a:off x="7858125" y="5133975"/>
            <a:ext cx="4848225" cy="3248025"/>
          </a:xfrm>
          <a:prstGeom prst="rect">
            <a:avLst/>
          </a:prstGeom>
        </p:spPr>
      </p:pic>
      <p:pic>
        <p:nvPicPr>
          <p:cNvPr id="8" name="DSCF2988 1" descr="preencoded.png">    </p:cNvPr>
          <p:cNvPicPr>
            <a:picLocks noChangeAspect="1"/>
          </p:cNvPicPr>
          <p:nvPr/>
        </p:nvPicPr>
        <p:blipFill>
          <a:blip r:embed="rId7"/>
          <a:srcRect l="0" r="0" t="0" b="0"/>
          <a:stretch/>
        </p:blipFill>
        <p:spPr>
          <a:xfrm>
            <a:off x="12963525" y="1666875"/>
            <a:ext cx="4333875" cy="6715125"/>
          </a:xfrm>
          <a:prstGeom prst="rect">
            <a:avLst/>
          </a:prstGeom>
        </p:spPr>
      </p:pic>
      <p:pic>
        <p:nvPicPr>
          <p:cNvPr id="9" name="Frame 1" descr="preencoded.png">    </p:cNvPr>
          <p:cNvPicPr>
            <a:picLocks noChangeAspect="1"/>
          </p:cNvPicPr>
          <p:nvPr/>
        </p:nvPicPr>
        <p:blipFill>
          <a:blip r:embed="rId8"/>
          <a:srcRect l="0" r="0" t="0" b="0"/>
          <a:stretch/>
        </p:blipFill>
        <p:spPr>
          <a:xfrm>
            <a:off x="762000" y="9334500"/>
            <a:ext cx="542925" cy="285750"/>
          </a:xfrm>
          <a:prstGeom prst="rect">
            <a:avLst/>
          </a:prstGeom>
        </p:spPr>
      </p:pic>
      <p:sp>
        <p:nvSpPr>
          <p:cNvPr id="10" name="Vasknarva Port"/>
          <p:cNvSpPr/>
          <p:nvPr/>
        </p:nvSpPr>
        <p:spPr>
          <a:xfrm>
            <a:off x="762000" y="1895475"/>
            <a:ext cx="6572250" cy="1028700"/>
          </a:xfrm>
          <a:prstGeom prst="rect">
            <a:avLst/>
          </a:prstGeom>
          <a:noFill/>
          <a:ln/>
        </p:spPr>
        <p:txBody>
          <a:bodyPr wrap="square" lIns="0" tIns="0" rIns="0" bIns="0" rtlCol="0" anchor="t"/>
          <a:lstStyle/>
          <a:p>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V</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s</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k</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n</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v</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P</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o</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t</a:t>
            </a:r>
            <a:endParaRPr lang="en-US" sz="7200" dirty="0"/>
          </a:p>
        </p:txBody>
      </p:sp>
      <p:sp>
        <p:nvSpPr>
          <p:cNvPr id="11" name="name_20"/>
          <p:cNvSpPr/>
          <p:nvPr/>
        </p:nvSpPr>
        <p:spPr>
          <a:xfrm>
            <a:off x="904875" y="9382125"/>
            <a:ext cx="314325" cy="190500"/>
          </a:xfrm>
          <a:prstGeom prst="rect">
            <a:avLst/>
          </a:prstGeom>
          <a:noFill/>
          <a:ln/>
        </p:spPr>
        <p:txBody>
          <a:bodyPr wrap="square" lIns="0" tIns="0" rIns="0" bIns="0" rtlCol="0" anchor="t"/>
          <a:lstStyle/>
          <a:p>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2</a:t>
            </a:r>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0</a:t>
            </a:r>
            <a:endParaRPr lang="en-US" sz="15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FFFFF"/>
        </a:solidFill>
      </p:bgPr>
    </p:bg>
    <p:spTree>
      <p:nvGrpSpPr>
        <p:cNvPr id="1" name=""/>
        <p:cNvGrpSpPr/>
        <p:nvPr/>
      </p:nvGrpSpPr>
      <p:grpSpPr>
        <a:xfrm>
          <a:off x="0" y="0"/>
          <a:ext cx="0" cy="0"/>
          <a:chOff x="0" y="0"/>
          <a:chExt cx="0" cy="0"/>
        </a:xfrm>
      </p:grpSpPr>
      <p:pic>
        <p:nvPicPr>
          <p:cNvPr id="2" name="Rectangle 1" descr="preencoded.png">    </p:cNvPr>
          <p:cNvPicPr>
            <a:picLocks noChangeAspect="1"/>
          </p:cNvPicPr>
          <p:nvPr/>
        </p:nvPicPr>
        <p:blipFill>
          <a:blip r:embed="rId1"/>
          <a:srcRect l="0" r="0" t="0" b="0"/>
          <a:stretch/>
        </p:blipFill>
        <p:spPr>
          <a:xfrm>
            <a:off x="0" y="0"/>
            <a:ext cx="9096375" cy="10287000"/>
          </a:xfrm>
          <a:prstGeom prst="rect">
            <a:avLst/>
          </a:prstGeom>
        </p:spPr>
      </p:pic>
      <p:pic>
        <p:nvPicPr>
          <p:cNvPr id="3" name="Vector 1" descr="preencoded.png">    </p:cNvPr>
          <p:cNvPicPr>
            <a:picLocks noChangeAspect="1"/>
          </p:cNvPicPr>
          <p:nvPr/>
        </p:nvPicPr>
        <p:blipFill>
          <a:blip r:embed="rId2"/>
          <a:srcRect l="0" r="0" t="0" b="0"/>
          <a:stretch/>
        </p:blipFill>
        <p:spPr>
          <a:xfrm>
            <a:off x="3571875" y="990600"/>
            <a:ext cx="14716125" cy="19050"/>
          </a:xfrm>
          <a:prstGeom prst="rect">
            <a:avLst/>
          </a:prstGeom>
        </p:spPr>
      </p:pic>
      <p:pic>
        <p:nvPicPr>
          <p:cNvPr id="4" name="Group 51" descr="preencoded.png">    </p:cNvPr>
          <p:cNvPicPr>
            <a:picLocks noChangeAspect="1"/>
          </p:cNvPicPr>
          <p:nvPr/>
        </p:nvPicPr>
        <p:blipFill>
          <a:blip r:embed="rId3"/>
          <a:srcRect l="0" r="0" t="0" b="0"/>
          <a:stretch/>
        </p:blipFill>
        <p:spPr>
          <a:xfrm>
            <a:off x="762000" y="876300"/>
            <a:ext cx="1764090" cy="243111"/>
          </a:xfrm>
          <a:prstGeom prst="rect">
            <a:avLst/>
          </a:prstGeom>
        </p:spPr>
      </p:pic>
      <p:pic>
        <p:nvPicPr>
          <p:cNvPr id="5" name="R25 1" descr="preencoded.png">    </p:cNvPr>
          <p:cNvPicPr>
            <a:picLocks noChangeAspect="1"/>
          </p:cNvPicPr>
          <p:nvPr/>
        </p:nvPicPr>
        <p:blipFill>
          <a:blip r:embed="rId4"/>
          <a:srcRect l="0" r="0" t="0" b="0"/>
          <a:stretch/>
        </p:blipFill>
        <p:spPr>
          <a:xfrm>
            <a:off x="95250" y="2438400"/>
            <a:ext cx="8467725" cy="6781800"/>
          </a:xfrm>
          <a:prstGeom prst="rect">
            <a:avLst/>
          </a:prstGeom>
        </p:spPr>
      </p:pic>
      <p:pic>
        <p:nvPicPr>
          <p:cNvPr id="6" name="Vector" descr="preencoded.png">    </p:cNvPr>
          <p:cNvPicPr>
            <a:picLocks noChangeAspect="1"/>
          </p:cNvPicPr>
          <p:nvPr/>
        </p:nvPicPr>
        <p:blipFill>
          <a:blip r:embed="rId5"/>
          <a:srcRect l="0" r="0" t="0" b="0"/>
          <a:stretch/>
        </p:blipFill>
        <p:spPr>
          <a:xfrm>
            <a:off x="17240250" y="9334500"/>
            <a:ext cx="285750" cy="285750"/>
          </a:xfrm>
          <a:prstGeom prst="rect">
            <a:avLst/>
          </a:prstGeom>
        </p:spPr>
      </p:pic>
      <p:pic>
        <p:nvPicPr>
          <p:cNvPr id="7" name="Frame 1" descr="preencoded.png">    </p:cNvPr>
          <p:cNvPicPr>
            <a:picLocks noChangeAspect="1"/>
          </p:cNvPicPr>
          <p:nvPr/>
        </p:nvPicPr>
        <p:blipFill>
          <a:blip r:embed="rId6"/>
          <a:srcRect l="0" r="0" t="0" b="0"/>
          <a:stretch/>
        </p:blipFill>
        <p:spPr>
          <a:xfrm>
            <a:off x="762000" y="9334500"/>
            <a:ext cx="495300" cy="285750"/>
          </a:xfrm>
          <a:prstGeom prst="rect">
            <a:avLst/>
          </a:prstGeom>
        </p:spPr>
      </p:pic>
      <p:sp>
        <p:nvSpPr>
          <p:cNvPr id="8" name="Naissaare Port"/>
          <p:cNvSpPr/>
          <p:nvPr/>
        </p:nvSpPr>
        <p:spPr>
          <a:xfrm>
            <a:off x="762000" y="1895475"/>
            <a:ext cx="6448425" cy="1028700"/>
          </a:xfrm>
          <a:prstGeom prst="rect">
            <a:avLst/>
          </a:prstGeom>
          <a:noFill/>
          <a:ln/>
        </p:spPr>
        <p:txBody>
          <a:bodyPr wrap="square" lIns="0" tIns="0" rIns="0" bIns="0" rtlCol="0" anchor="t"/>
          <a:lstStyle/>
          <a:p>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N</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i</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s</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s</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P</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o</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t</a:t>
            </a:r>
            <a:endParaRPr lang="en-US" sz="7200" dirty="0"/>
          </a:p>
        </p:txBody>
      </p:sp>
      <p:sp>
        <p:nvSpPr>
          <p:cNvPr id="9" name="The set up"/>
          <p:cNvSpPr/>
          <p:nvPr/>
        </p:nvSpPr>
        <p:spPr>
          <a:xfrm>
            <a:off x="10601325" y="1895475"/>
            <a:ext cx="4657725" cy="1028700"/>
          </a:xfrm>
          <a:prstGeom prst="rect">
            <a:avLst/>
          </a:prstGeom>
          <a:noFill/>
          <a:ln/>
        </p:spPr>
        <p:txBody>
          <a:bodyPr wrap="square" lIns="0" tIns="0" rIns="0" bIns="0" rtlCol="0" anchor="t"/>
          <a:lstStyle/>
          <a:p>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h</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s</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u</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p</a:t>
            </a:r>
            <a:endParaRPr lang="en-US" sz="7200" dirty="0"/>
          </a:p>
        </p:txBody>
      </p:sp>
      <p:sp>
        <p:nvSpPr>
          <p:cNvPr id="10" name="An island harbour requires high-standard wastewater treatment and water reuse to minimize water demand treating wastewater for 30 people and ships An MBR-based system in a single underground tank was installed treating harbour and ship wastewater to produ"/>
          <p:cNvSpPr/>
          <p:nvPr/>
        </p:nvSpPr>
        <p:spPr>
          <a:xfrm>
            <a:off x="10601325" y="3438525"/>
            <a:ext cx="6172200" cy="4572000"/>
          </a:xfrm>
          <a:prstGeom prst="rect">
            <a:avLst/>
          </a:prstGeom>
          <a:noFill/>
          <a:ln/>
        </p:spPr>
        <p:txBody>
          <a:bodyPr wrap="square" lIns="0" tIns="0" rIns="0" bIns="0" rtlCol="0" anchor="t"/>
          <a:lstStyle/>
          <a:p>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q</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z</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3</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k</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5</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3</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k</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v</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endParaRPr lang="en-US" sz="1800" dirty="0"/>
          </a:p>
        </p:txBody>
      </p:sp>
      <p:sp>
        <p:nvSpPr>
          <p:cNvPr id="11" name="name_21"/>
          <p:cNvSpPr/>
          <p:nvPr/>
        </p:nvSpPr>
        <p:spPr>
          <a:xfrm>
            <a:off x="904875" y="9382125"/>
            <a:ext cx="266700" cy="190500"/>
          </a:xfrm>
          <a:prstGeom prst="rect">
            <a:avLst/>
          </a:prstGeom>
          <a:noFill/>
          <a:ln/>
        </p:spPr>
        <p:txBody>
          <a:bodyPr wrap="square" lIns="0" tIns="0" rIns="0" bIns="0" rtlCol="0" anchor="t"/>
          <a:lstStyle/>
          <a:p>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2</a:t>
            </a:r>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1</a:t>
            </a:r>
            <a:endParaRPr lang="en-US" sz="15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121212"/>
        </a:solidFill>
      </p:bgPr>
    </p:bg>
    <p:spTree>
      <p:nvGrpSpPr>
        <p:cNvPr id="1" name=""/>
        <p:cNvGrpSpPr/>
        <p:nvPr/>
      </p:nvGrpSpPr>
      <p:grpSpPr>
        <a:xfrm>
          <a:off x="0" y="0"/>
          <a:ext cx="0" cy="0"/>
          <a:chOff x="0" y="0"/>
          <a:chExt cx="0" cy="0"/>
        </a:xfrm>
      </p:grpSpPr>
      <p:pic>
        <p:nvPicPr>
          <p:cNvPr id="2" name="Vector 1" descr="preencoded.png">    </p:cNvPr>
          <p:cNvPicPr>
            <a:picLocks noChangeAspect="1"/>
          </p:cNvPicPr>
          <p:nvPr/>
        </p:nvPicPr>
        <p:blipFill>
          <a:blip r:embed="rId1"/>
          <a:srcRect l="0" r="0" t="0" b="0"/>
          <a:stretch/>
        </p:blipFill>
        <p:spPr>
          <a:xfrm>
            <a:off x="3571875" y="990600"/>
            <a:ext cx="14716125" cy="19050"/>
          </a:xfrm>
          <a:prstGeom prst="rect">
            <a:avLst/>
          </a:prstGeom>
        </p:spPr>
      </p:pic>
      <p:pic>
        <p:nvPicPr>
          <p:cNvPr id="3" name="Group 51" descr="preencoded.png">    </p:cNvPr>
          <p:cNvPicPr>
            <a:picLocks noChangeAspect="1"/>
          </p:cNvPicPr>
          <p:nvPr/>
        </p:nvPicPr>
        <p:blipFill>
          <a:blip r:embed="rId2"/>
          <a:srcRect l="0" r="0" t="0" b="0"/>
          <a:stretch/>
        </p:blipFill>
        <p:spPr>
          <a:xfrm>
            <a:off x="762000" y="876300"/>
            <a:ext cx="1764090" cy="243111"/>
          </a:xfrm>
          <a:prstGeom prst="rect">
            <a:avLst/>
          </a:prstGeom>
        </p:spPr>
      </p:pic>
      <p:pic>
        <p:nvPicPr>
          <p:cNvPr id="4" name="Vector" descr="preencoded.png">    </p:cNvPr>
          <p:cNvPicPr>
            <a:picLocks noChangeAspect="1"/>
          </p:cNvPicPr>
          <p:nvPr/>
        </p:nvPicPr>
        <p:blipFill>
          <a:blip r:embed="rId3"/>
          <a:srcRect l="0" r="0" t="0" b="0"/>
          <a:stretch/>
        </p:blipFill>
        <p:spPr>
          <a:xfrm>
            <a:off x="17240250" y="9334500"/>
            <a:ext cx="285750" cy="285750"/>
          </a:xfrm>
          <a:prstGeom prst="rect">
            <a:avLst/>
          </a:prstGeom>
        </p:spPr>
      </p:pic>
      <p:pic>
        <p:nvPicPr>
          <p:cNvPr id="5" name="DSCF4204 1" descr="preencoded.png">    </p:cNvPr>
          <p:cNvPicPr>
            <a:picLocks noChangeAspect="1"/>
          </p:cNvPicPr>
          <p:nvPr/>
        </p:nvPicPr>
        <p:blipFill>
          <a:blip r:embed="rId4"/>
          <a:srcRect l="0" r="0" t="0" b="0"/>
          <a:stretch/>
        </p:blipFill>
        <p:spPr>
          <a:xfrm>
            <a:off x="8248650" y="1895475"/>
            <a:ext cx="3400425" cy="2266950"/>
          </a:xfrm>
          <a:prstGeom prst="rect">
            <a:avLst/>
          </a:prstGeom>
        </p:spPr>
      </p:pic>
      <p:pic>
        <p:nvPicPr>
          <p:cNvPr id="6" name="DSCF4202 1" descr="preencoded.png">    </p:cNvPr>
          <p:cNvPicPr>
            <a:picLocks noChangeAspect="1"/>
          </p:cNvPicPr>
          <p:nvPr/>
        </p:nvPicPr>
        <p:blipFill>
          <a:blip r:embed="rId5"/>
          <a:srcRect l="0" r="0" t="0" b="0"/>
          <a:stretch/>
        </p:blipFill>
        <p:spPr>
          <a:xfrm>
            <a:off x="8248650" y="6696075"/>
            <a:ext cx="3400425" cy="2276475"/>
          </a:xfrm>
          <a:prstGeom prst="rect">
            <a:avLst/>
          </a:prstGeom>
        </p:spPr>
      </p:pic>
      <p:pic>
        <p:nvPicPr>
          <p:cNvPr id="7" name="DSCF4183 1" descr="preencoded.png">    </p:cNvPr>
          <p:cNvPicPr>
            <a:picLocks noChangeAspect="1"/>
          </p:cNvPicPr>
          <p:nvPr/>
        </p:nvPicPr>
        <p:blipFill>
          <a:blip r:embed="rId6"/>
          <a:srcRect l="0" r="0" t="0" b="0"/>
          <a:stretch/>
        </p:blipFill>
        <p:spPr>
          <a:xfrm>
            <a:off x="8248650" y="4286250"/>
            <a:ext cx="3400425" cy="2286000"/>
          </a:xfrm>
          <a:prstGeom prst="rect">
            <a:avLst/>
          </a:prstGeom>
        </p:spPr>
      </p:pic>
      <p:pic>
        <p:nvPicPr>
          <p:cNvPr id="8" name="DSCF4172 1" descr="preencoded.png">    </p:cNvPr>
          <p:cNvPicPr>
            <a:picLocks noChangeAspect="1"/>
          </p:cNvPicPr>
          <p:nvPr/>
        </p:nvPicPr>
        <p:blipFill>
          <a:blip r:embed="rId7"/>
          <a:srcRect l="0" r="0" t="0" b="0"/>
          <a:stretch/>
        </p:blipFill>
        <p:spPr>
          <a:xfrm>
            <a:off x="1371600" y="4419600"/>
            <a:ext cx="6305550" cy="4552950"/>
          </a:xfrm>
          <a:prstGeom prst="rect">
            <a:avLst/>
          </a:prstGeom>
        </p:spPr>
      </p:pic>
      <p:pic>
        <p:nvPicPr>
          <p:cNvPr id="9" name="DSCF4167 1" descr="preencoded.png">    </p:cNvPr>
          <p:cNvPicPr>
            <a:picLocks noChangeAspect="1"/>
          </p:cNvPicPr>
          <p:nvPr/>
        </p:nvPicPr>
        <p:blipFill>
          <a:blip r:embed="rId8"/>
          <a:srcRect l="0" r="0" t="0" b="0"/>
          <a:stretch/>
        </p:blipFill>
        <p:spPr>
          <a:xfrm>
            <a:off x="12239625" y="1914525"/>
            <a:ext cx="4705350" cy="7058025"/>
          </a:xfrm>
          <a:prstGeom prst="rect">
            <a:avLst/>
          </a:prstGeom>
        </p:spPr>
      </p:pic>
      <p:pic>
        <p:nvPicPr>
          <p:cNvPr id="10" name="Frame 1" descr="preencoded.png">    </p:cNvPr>
          <p:cNvPicPr>
            <a:picLocks noChangeAspect="1"/>
          </p:cNvPicPr>
          <p:nvPr/>
        </p:nvPicPr>
        <p:blipFill>
          <a:blip r:embed="rId9"/>
          <a:srcRect l="0" r="0" t="0" b="0"/>
          <a:stretch/>
        </p:blipFill>
        <p:spPr>
          <a:xfrm>
            <a:off x="762000" y="9334500"/>
            <a:ext cx="523875" cy="285750"/>
          </a:xfrm>
          <a:prstGeom prst="rect">
            <a:avLst/>
          </a:prstGeom>
        </p:spPr>
      </p:pic>
      <p:sp>
        <p:nvSpPr>
          <p:cNvPr id="11" name="Naissaare Port"/>
          <p:cNvSpPr/>
          <p:nvPr/>
        </p:nvSpPr>
        <p:spPr>
          <a:xfrm>
            <a:off x="762000" y="1895475"/>
            <a:ext cx="6448425" cy="1028700"/>
          </a:xfrm>
          <a:prstGeom prst="rect">
            <a:avLst/>
          </a:prstGeom>
          <a:noFill/>
          <a:ln/>
        </p:spPr>
        <p:txBody>
          <a:bodyPr wrap="square" lIns="0" tIns="0" rIns="0" bIns="0" rtlCol="0" anchor="t"/>
          <a:lstStyle/>
          <a:p>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N</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i</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s</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s</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P</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o</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t</a:t>
            </a:r>
            <a:endParaRPr lang="en-US" sz="7200" dirty="0"/>
          </a:p>
        </p:txBody>
      </p:sp>
      <p:sp>
        <p:nvSpPr>
          <p:cNvPr id="12" name="name_22"/>
          <p:cNvSpPr/>
          <p:nvPr/>
        </p:nvSpPr>
        <p:spPr>
          <a:xfrm>
            <a:off x="904875" y="9382125"/>
            <a:ext cx="295275" cy="190500"/>
          </a:xfrm>
          <a:prstGeom prst="rect">
            <a:avLst/>
          </a:prstGeom>
          <a:noFill/>
          <a:ln/>
        </p:spPr>
        <p:txBody>
          <a:bodyPr wrap="square" lIns="0" tIns="0" rIns="0" bIns="0" rtlCol="0" anchor="t"/>
          <a:lstStyle/>
          <a:p>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2</a:t>
            </a:r>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2</a:t>
            </a:r>
            <a:endParaRPr lang="en-US" sz="15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FFFFFF"/>
        </a:solidFill>
      </p:bgPr>
    </p:bg>
    <p:spTree>
      <p:nvGrpSpPr>
        <p:cNvPr id="1" name=""/>
        <p:cNvGrpSpPr/>
        <p:nvPr/>
      </p:nvGrpSpPr>
      <p:grpSpPr>
        <a:xfrm>
          <a:off x="0" y="0"/>
          <a:ext cx="0" cy="0"/>
          <a:chOff x="0" y="0"/>
          <a:chExt cx="0" cy="0"/>
        </a:xfrm>
      </p:grpSpPr>
      <p:pic>
        <p:nvPicPr>
          <p:cNvPr id="2" name="Rectangle 1" descr="preencoded.png">    </p:cNvPr>
          <p:cNvPicPr>
            <a:picLocks noChangeAspect="1"/>
          </p:cNvPicPr>
          <p:nvPr/>
        </p:nvPicPr>
        <p:blipFill>
          <a:blip r:embed="rId1"/>
          <a:srcRect l="0" r="0" t="0" b="0"/>
          <a:stretch/>
        </p:blipFill>
        <p:spPr>
          <a:xfrm>
            <a:off x="0" y="0"/>
            <a:ext cx="9096375" cy="10287000"/>
          </a:xfrm>
          <a:prstGeom prst="rect">
            <a:avLst/>
          </a:prstGeom>
        </p:spPr>
      </p:pic>
      <p:pic>
        <p:nvPicPr>
          <p:cNvPr id="3" name="Frame 1" descr="preencoded.png">    </p:cNvPr>
          <p:cNvPicPr>
            <a:picLocks noChangeAspect="1"/>
          </p:cNvPicPr>
          <p:nvPr/>
        </p:nvPicPr>
        <p:blipFill>
          <a:blip r:embed="rId2"/>
          <a:srcRect l="0" r="0" t="0" b="0"/>
          <a:stretch/>
        </p:blipFill>
        <p:spPr>
          <a:xfrm>
            <a:off x="762000" y="9372600"/>
            <a:ext cx="476250" cy="247650"/>
          </a:xfrm>
          <a:prstGeom prst="rect">
            <a:avLst/>
          </a:prstGeom>
        </p:spPr>
      </p:pic>
      <p:pic>
        <p:nvPicPr>
          <p:cNvPr id="4" name="Vector 1" descr="preencoded.png">    </p:cNvPr>
          <p:cNvPicPr>
            <a:picLocks noChangeAspect="1"/>
          </p:cNvPicPr>
          <p:nvPr/>
        </p:nvPicPr>
        <p:blipFill>
          <a:blip r:embed="rId3"/>
          <a:srcRect l="0" r="0" t="0" b="0"/>
          <a:stretch/>
        </p:blipFill>
        <p:spPr>
          <a:xfrm>
            <a:off x="3571875" y="990600"/>
            <a:ext cx="14716125" cy="19050"/>
          </a:xfrm>
          <a:prstGeom prst="rect">
            <a:avLst/>
          </a:prstGeom>
        </p:spPr>
      </p:pic>
      <p:pic>
        <p:nvPicPr>
          <p:cNvPr id="5" name="Group 47" descr="preencoded.png">    </p:cNvPr>
          <p:cNvPicPr>
            <a:picLocks noChangeAspect="1"/>
          </p:cNvPicPr>
          <p:nvPr/>
        </p:nvPicPr>
        <p:blipFill>
          <a:blip r:embed="rId4"/>
          <a:srcRect l="0" r="0" t="0" b="0"/>
          <a:stretch/>
        </p:blipFill>
        <p:spPr>
          <a:xfrm>
            <a:off x="762000" y="866775"/>
            <a:ext cx="2090703" cy="258628"/>
          </a:xfrm>
          <a:prstGeom prst="rect">
            <a:avLst/>
          </a:prstGeom>
        </p:spPr>
      </p:pic>
      <p:pic>
        <p:nvPicPr>
          <p:cNvPr id="6" name="MBR (1) 1" descr="preencoded.png">    </p:cNvPr>
          <p:cNvPicPr>
            <a:picLocks noChangeAspect="1"/>
          </p:cNvPicPr>
          <p:nvPr/>
        </p:nvPicPr>
        <p:blipFill>
          <a:blip r:embed="rId5"/>
          <a:srcRect l="0" r="0" t="0" b="0"/>
          <a:stretch/>
        </p:blipFill>
        <p:spPr>
          <a:xfrm>
            <a:off x="0" y="1895475"/>
            <a:ext cx="9848850" cy="8391525"/>
          </a:xfrm>
          <a:prstGeom prst="rect">
            <a:avLst/>
          </a:prstGeom>
        </p:spPr>
      </p:pic>
      <p:sp>
        <p:nvSpPr>
          <p:cNvPr id="7" name="Paper  Pulp Factory"/>
          <p:cNvSpPr/>
          <p:nvPr/>
        </p:nvSpPr>
        <p:spPr>
          <a:xfrm>
            <a:off x="762000" y="1895475"/>
            <a:ext cx="7639050" cy="2057400"/>
          </a:xfrm>
          <a:prstGeom prst="rect">
            <a:avLst/>
          </a:prstGeom>
          <a:noFill/>
          <a:ln/>
        </p:spPr>
        <p:txBody>
          <a:bodyPr wrap="square" lIns="0" tIns="0" rIns="0" bIns="0" rtlCol="0" anchor="t"/>
          <a:lstStyle/>
          <a:p>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P</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p</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&amp;</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P</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u</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l</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p</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F</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c</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t</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o</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y</a:t>
            </a:r>
            <a:endParaRPr lang="en-US" sz="7200" dirty="0"/>
          </a:p>
        </p:txBody>
      </p:sp>
      <p:sp>
        <p:nvSpPr>
          <p:cNvPr id="8" name="The set up"/>
          <p:cNvSpPr/>
          <p:nvPr/>
        </p:nvSpPr>
        <p:spPr>
          <a:xfrm>
            <a:off x="10601325" y="1895475"/>
            <a:ext cx="4657725" cy="1028700"/>
          </a:xfrm>
          <a:prstGeom prst="rect">
            <a:avLst/>
          </a:prstGeom>
          <a:noFill/>
          <a:ln/>
        </p:spPr>
        <p:txBody>
          <a:bodyPr wrap="square" lIns="0" tIns="0" rIns="0" bIns="0" rtlCol="0" anchor="t"/>
          <a:lstStyle/>
          <a:p>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h</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s</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u</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p</a:t>
            </a:r>
            <a:endParaRPr lang="en-US" sz="7200" dirty="0"/>
          </a:p>
        </p:txBody>
      </p:sp>
      <p:sp>
        <p:nvSpPr>
          <p:cNvPr id="9" name="name_23"/>
          <p:cNvSpPr/>
          <p:nvPr/>
        </p:nvSpPr>
        <p:spPr>
          <a:xfrm>
            <a:off x="904875" y="9420225"/>
            <a:ext cx="247650" cy="152400"/>
          </a:xfrm>
          <a:prstGeom prst="rect">
            <a:avLst/>
          </a:prstGeom>
          <a:noFill/>
          <a:ln/>
        </p:spPr>
        <p:txBody>
          <a:bodyPr wrap="square" lIns="0" tIns="0" rIns="0" bIns="0" rtlCol="0" anchor="t"/>
          <a:lstStyle/>
          <a:p>
            <a:pPr algn="l" indent="0" marL="0">
              <a:lnSpc>
                <a:spcPts val="1020"/>
              </a:lnSpc>
              <a:buNone/>
            </a:pPr>
            <a:r>
              <a:rPr lang="en-US" sz="1200" b="1" spc="60" kern="0" dirty="0">
                <a:solidFill>
                  <a:srgbClr val="FFFFFF"/>
                </a:solidFill>
                <a:latin typeface="Manrope Bold" pitchFamily="34" charset="0"/>
                <a:ea typeface="Manrope Bold" pitchFamily="34" charset="-122"/>
                <a:cs typeface="Manrope Bold" pitchFamily="34" charset="-120"/>
              </a:rPr>
              <a:t>2</a:t>
            </a:r>
            <a:pPr algn="l" indent="0" marL="0">
              <a:lnSpc>
                <a:spcPts val="1020"/>
              </a:lnSpc>
              <a:buNone/>
            </a:pPr>
            <a:r>
              <a:rPr lang="en-US" sz="1200" b="1" spc="60" kern="0" dirty="0">
                <a:solidFill>
                  <a:srgbClr val="FFFFFF"/>
                </a:solidFill>
                <a:latin typeface="Manrope Bold" pitchFamily="34" charset="0"/>
                <a:ea typeface="Manrope Bold" pitchFamily="34" charset="-122"/>
                <a:cs typeface="Manrope Bold" pitchFamily="34" charset="-120"/>
              </a:rPr>
              <a:t>3</a:t>
            </a:r>
            <a:endParaRPr lang="en-US" sz="1200" dirty="0"/>
          </a:p>
        </p:txBody>
      </p:sp>
      <p:sp>
        <p:nvSpPr>
          <p:cNvPr id="10" name="Implementing a containerized system to treat the paper factorys wastewater and reuse water for paper edge protectors production The first phase of the project is one 40ft containerized MBR system treating and reusing 60 cubic meters of wastewater daily A"/>
          <p:cNvSpPr/>
          <p:nvPr/>
        </p:nvSpPr>
        <p:spPr>
          <a:xfrm>
            <a:off x="10601325" y="3438525"/>
            <a:ext cx="6210300" cy="4191000"/>
          </a:xfrm>
          <a:prstGeom prst="rect">
            <a:avLst/>
          </a:prstGeom>
          <a:noFill/>
          <a:ln/>
        </p:spPr>
        <p:txBody>
          <a:bodyPr wrap="square" lIns="0" tIns="0" rIns="0" bIns="0" rtlCol="0" anchor="t"/>
          <a:lstStyle/>
          <a:p>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z</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j</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4</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z</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6</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3</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6</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6</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4</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endParaRPr lang="en-US" sz="18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121212"/>
        </a:solidFill>
      </p:bgPr>
    </p:bg>
    <p:spTree>
      <p:nvGrpSpPr>
        <p:cNvPr id="1" name=""/>
        <p:cNvGrpSpPr/>
        <p:nvPr/>
      </p:nvGrpSpPr>
      <p:grpSpPr>
        <a:xfrm>
          <a:off x="0" y="0"/>
          <a:ext cx="0" cy="0"/>
          <a:chOff x="0" y="0"/>
          <a:chExt cx="0" cy="0"/>
        </a:xfrm>
      </p:grpSpPr>
      <p:pic>
        <p:nvPicPr>
          <p:cNvPr id="2" name="Vector" descr="preencoded.png">    </p:cNvPr>
          <p:cNvPicPr>
            <a:picLocks noChangeAspect="1"/>
          </p:cNvPicPr>
          <p:nvPr/>
        </p:nvPicPr>
        <p:blipFill>
          <a:blip r:embed="rId1"/>
          <a:srcRect l="0" r="0" t="0" b="0"/>
          <a:stretch/>
        </p:blipFill>
        <p:spPr>
          <a:xfrm>
            <a:off x="17240250" y="9334500"/>
            <a:ext cx="285750" cy="285750"/>
          </a:xfrm>
          <a:prstGeom prst="rect">
            <a:avLst/>
          </a:prstGeom>
        </p:spPr>
      </p:pic>
      <p:pic>
        <p:nvPicPr>
          <p:cNvPr id="3" name="Frame 1" descr="preencoded.png">    </p:cNvPr>
          <p:cNvPicPr>
            <a:picLocks noChangeAspect="1"/>
          </p:cNvPicPr>
          <p:nvPr/>
        </p:nvPicPr>
        <p:blipFill>
          <a:blip r:embed="rId2"/>
          <a:srcRect l="0" r="0" t="0" b="0"/>
          <a:stretch/>
        </p:blipFill>
        <p:spPr>
          <a:xfrm>
            <a:off x="762000" y="9334500"/>
            <a:ext cx="523875" cy="285750"/>
          </a:xfrm>
          <a:prstGeom prst="rect">
            <a:avLst/>
          </a:prstGeom>
        </p:spPr>
      </p:pic>
      <p:pic>
        <p:nvPicPr>
          <p:cNvPr id="4" name="Vector 1" descr="preencoded.png">    </p:cNvPr>
          <p:cNvPicPr>
            <a:picLocks noChangeAspect="1"/>
          </p:cNvPicPr>
          <p:nvPr/>
        </p:nvPicPr>
        <p:blipFill>
          <a:blip r:embed="rId3"/>
          <a:srcRect l="0" r="0" t="0" b="0"/>
          <a:stretch/>
        </p:blipFill>
        <p:spPr>
          <a:xfrm>
            <a:off x="3571875" y="990600"/>
            <a:ext cx="14716125" cy="19050"/>
          </a:xfrm>
          <a:prstGeom prst="rect">
            <a:avLst/>
          </a:prstGeom>
        </p:spPr>
      </p:pic>
      <p:pic>
        <p:nvPicPr>
          <p:cNvPr id="5" name="Group 47" descr="preencoded.png">    </p:cNvPr>
          <p:cNvPicPr>
            <a:picLocks noChangeAspect="1"/>
          </p:cNvPicPr>
          <p:nvPr/>
        </p:nvPicPr>
        <p:blipFill>
          <a:blip r:embed="rId4"/>
          <a:srcRect l="0" r="0" t="0" b="0"/>
          <a:stretch/>
        </p:blipFill>
        <p:spPr>
          <a:xfrm>
            <a:off x="762000" y="866775"/>
            <a:ext cx="2090703" cy="258628"/>
          </a:xfrm>
          <a:prstGeom prst="rect">
            <a:avLst/>
          </a:prstGeom>
        </p:spPr>
      </p:pic>
      <p:pic>
        <p:nvPicPr>
          <p:cNvPr id="6" name="DSCF2131 1" descr="preencoded.png">    </p:cNvPr>
          <p:cNvPicPr>
            <a:picLocks noChangeAspect="1"/>
          </p:cNvPicPr>
          <p:nvPr/>
        </p:nvPicPr>
        <p:blipFill>
          <a:blip r:embed="rId5"/>
          <a:srcRect l="0" r="0" t="0" b="0"/>
          <a:stretch/>
        </p:blipFill>
        <p:spPr>
          <a:xfrm>
            <a:off x="1504950" y="3981450"/>
            <a:ext cx="7239000" cy="4829175"/>
          </a:xfrm>
          <a:prstGeom prst="rect">
            <a:avLst/>
          </a:prstGeom>
        </p:spPr>
      </p:pic>
      <p:pic>
        <p:nvPicPr>
          <p:cNvPr id="7" name="DSCF2111 1" descr="preencoded.png">    </p:cNvPr>
          <p:cNvPicPr>
            <a:picLocks noChangeAspect="1"/>
          </p:cNvPicPr>
          <p:nvPr/>
        </p:nvPicPr>
        <p:blipFill>
          <a:blip r:embed="rId6"/>
          <a:srcRect l="0" r="0" t="0" b="0"/>
          <a:stretch/>
        </p:blipFill>
        <p:spPr>
          <a:xfrm>
            <a:off x="9515475" y="1895475"/>
            <a:ext cx="7239000" cy="4819650"/>
          </a:xfrm>
          <a:prstGeom prst="rect">
            <a:avLst/>
          </a:prstGeom>
        </p:spPr>
      </p:pic>
      <p:sp>
        <p:nvSpPr>
          <p:cNvPr id="8" name="Papermill"/>
          <p:cNvSpPr/>
          <p:nvPr/>
        </p:nvSpPr>
        <p:spPr>
          <a:xfrm>
            <a:off x="762000" y="1895475"/>
            <a:ext cx="4086225" cy="1028700"/>
          </a:xfrm>
          <a:prstGeom prst="rect">
            <a:avLst/>
          </a:prstGeom>
          <a:noFill/>
          <a:ln/>
        </p:spPr>
        <p:txBody>
          <a:bodyPr wrap="square" lIns="0" tIns="0" rIns="0" bIns="0" rtlCol="0" anchor="t"/>
          <a:lstStyle/>
          <a:p>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P</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p</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m</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i</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l</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l</a:t>
            </a:r>
            <a:endParaRPr lang="en-US" sz="7200" dirty="0"/>
          </a:p>
        </p:txBody>
      </p:sp>
      <p:sp>
        <p:nvSpPr>
          <p:cNvPr id="9" name="name_24"/>
          <p:cNvSpPr/>
          <p:nvPr/>
        </p:nvSpPr>
        <p:spPr>
          <a:xfrm>
            <a:off x="904875" y="9382125"/>
            <a:ext cx="295275" cy="190500"/>
          </a:xfrm>
          <a:prstGeom prst="rect">
            <a:avLst/>
          </a:prstGeom>
          <a:noFill/>
          <a:ln/>
        </p:spPr>
        <p:txBody>
          <a:bodyPr wrap="square" lIns="0" tIns="0" rIns="0" bIns="0" rtlCol="0" anchor="t"/>
          <a:lstStyle/>
          <a:p>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2</a:t>
            </a:r>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4</a:t>
            </a:r>
            <a:endParaRPr lang="en-US" sz="15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solidFill>
          <a:srgbClr val="FFFFFF"/>
        </a:solidFill>
      </p:bgPr>
    </p:bg>
    <p:spTree>
      <p:nvGrpSpPr>
        <p:cNvPr id="1" name=""/>
        <p:cNvGrpSpPr/>
        <p:nvPr/>
      </p:nvGrpSpPr>
      <p:grpSpPr>
        <a:xfrm>
          <a:off x="0" y="0"/>
          <a:ext cx="0" cy="0"/>
          <a:chOff x="0" y="0"/>
          <a:chExt cx="0" cy="0"/>
        </a:xfrm>
      </p:grpSpPr>
      <p:pic>
        <p:nvPicPr>
          <p:cNvPr id="2" name="Rectangle 1" descr="preencoded.png">    </p:cNvPr>
          <p:cNvPicPr>
            <a:picLocks noChangeAspect="1"/>
          </p:cNvPicPr>
          <p:nvPr/>
        </p:nvPicPr>
        <p:blipFill>
          <a:blip r:embed="rId1"/>
          <a:srcRect l="0" r="0" t="0" b="0"/>
          <a:stretch/>
        </p:blipFill>
        <p:spPr>
          <a:xfrm>
            <a:off x="0" y="0"/>
            <a:ext cx="9096375" cy="10287000"/>
          </a:xfrm>
          <a:prstGeom prst="rect">
            <a:avLst/>
          </a:prstGeom>
        </p:spPr>
      </p:pic>
      <p:pic>
        <p:nvPicPr>
          <p:cNvPr id="3" name="Frame 1" descr="preencoded.png">    </p:cNvPr>
          <p:cNvPicPr>
            <a:picLocks noChangeAspect="1"/>
          </p:cNvPicPr>
          <p:nvPr/>
        </p:nvPicPr>
        <p:blipFill>
          <a:blip r:embed="rId2"/>
          <a:srcRect l="0" r="0" t="0" b="0"/>
          <a:stretch/>
        </p:blipFill>
        <p:spPr>
          <a:xfrm>
            <a:off x="762000" y="9372600"/>
            <a:ext cx="476250" cy="247650"/>
          </a:xfrm>
          <a:prstGeom prst="rect">
            <a:avLst/>
          </a:prstGeom>
        </p:spPr>
      </p:pic>
      <p:pic>
        <p:nvPicPr>
          <p:cNvPr id="4" name="Vector 1" descr="preencoded.png">    </p:cNvPr>
          <p:cNvPicPr>
            <a:picLocks noChangeAspect="1"/>
          </p:cNvPicPr>
          <p:nvPr/>
        </p:nvPicPr>
        <p:blipFill>
          <a:blip r:embed="rId3"/>
          <a:srcRect l="0" r="0" t="0" b="0"/>
          <a:stretch/>
        </p:blipFill>
        <p:spPr>
          <a:xfrm>
            <a:off x="3571875" y="990600"/>
            <a:ext cx="14716125" cy="19050"/>
          </a:xfrm>
          <a:prstGeom prst="rect">
            <a:avLst/>
          </a:prstGeom>
        </p:spPr>
      </p:pic>
      <p:pic>
        <p:nvPicPr>
          <p:cNvPr id="5" name="Group 47" descr="preencoded.png">    </p:cNvPr>
          <p:cNvPicPr>
            <a:picLocks noChangeAspect="1"/>
          </p:cNvPicPr>
          <p:nvPr/>
        </p:nvPicPr>
        <p:blipFill>
          <a:blip r:embed="rId4"/>
          <a:srcRect l="0" r="0" t="0" b="0"/>
          <a:stretch/>
        </p:blipFill>
        <p:spPr>
          <a:xfrm>
            <a:off x="762000" y="866775"/>
            <a:ext cx="2090703" cy="258628"/>
          </a:xfrm>
          <a:prstGeom prst="rect">
            <a:avLst/>
          </a:prstGeom>
        </p:spPr>
      </p:pic>
      <p:pic>
        <p:nvPicPr>
          <p:cNvPr id="6" name="Render 2 2" descr="preencoded.png">    </p:cNvPr>
          <p:cNvPicPr>
            <a:picLocks noChangeAspect="1"/>
          </p:cNvPicPr>
          <p:nvPr/>
        </p:nvPicPr>
        <p:blipFill>
          <a:blip r:embed="rId5"/>
          <a:srcRect l="0" r="0" t="0" b="0"/>
          <a:stretch/>
        </p:blipFill>
        <p:spPr>
          <a:xfrm>
            <a:off x="114300" y="3419475"/>
            <a:ext cx="9029700" cy="5924550"/>
          </a:xfrm>
          <a:prstGeom prst="rect">
            <a:avLst/>
          </a:prstGeom>
        </p:spPr>
      </p:pic>
      <p:sp>
        <p:nvSpPr>
          <p:cNvPr id="7" name="Brewery"/>
          <p:cNvSpPr/>
          <p:nvPr/>
        </p:nvSpPr>
        <p:spPr>
          <a:xfrm>
            <a:off x="762000" y="1895475"/>
            <a:ext cx="3590925" cy="1028700"/>
          </a:xfrm>
          <a:prstGeom prst="rect">
            <a:avLst/>
          </a:prstGeom>
          <a:noFill/>
          <a:ln/>
        </p:spPr>
        <p:txBody>
          <a:bodyPr wrap="square" lIns="0" tIns="0" rIns="0" bIns="0" rtlCol="0" anchor="t"/>
          <a:lstStyle/>
          <a:p>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B</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w</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y</a:t>
            </a:r>
            <a:endParaRPr lang="en-US" sz="7200" dirty="0"/>
          </a:p>
        </p:txBody>
      </p:sp>
      <p:sp>
        <p:nvSpPr>
          <p:cNvPr id="8" name="The set up"/>
          <p:cNvSpPr/>
          <p:nvPr/>
        </p:nvSpPr>
        <p:spPr>
          <a:xfrm>
            <a:off x="10601325" y="1895475"/>
            <a:ext cx="4657725" cy="1028700"/>
          </a:xfrm>
          <a:prstGeom prst="rect">
            <a:avLst/>
          </a:prstGeom>
          <a:noFill/>
          <a:ln/>
        </p:spPr>
        <p:txBody>
          <a:bodyPr wrap="square" lIns="0" tIns="0" rIns="0" bIns="0" rtlCol="0" anchor="t"/>
          <a:lstStyle/>
          <a:p>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h</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s</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u</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p</a:t>
            </a:r>
            <a:endParaRPr lang="en-US" sz="7200" dirty="0"/>
          </a:p>
        </p:txBody>
      </p:sp>
      <p:sp>
        <p:nvSpPr>
          <p:cNvPr id="9" name="name_25"/>
          <p:cNvSpPr/>
          <p:nvPr/>
        </p:nvSpPr>
        <p:spPr>
          <a:xfrm>
            <a:off x="904875" y="9420225"/>
            <a:ext cx="247650" cy="152400"/>
          </a:xfrm>
          <a:prstGeom prst="rect">
            <a:avLst/>
          </a:prstGeom>
          <a:noFill/>
          <a:ln/>
        </p:spPr>
        <p:txBody>
          <a:bodyPr wrap="square" lIns="0" tIns="0" rIns="0" bIns="0" rtlCol="0" anchor="t"/>
          <a:lstStyle/>
          <a:p>
            <a:pPr algn="l" indent="0" marL="0">
              <a:lnSpc>
                <a:spcPts val="1020"/>
              </a:lnSpc>
              <a:buNone/>
            </a:pPr>
            <a:r>
              <a:rPr lang="en-US" sz="1200" b="1" spc="60" kern="0" dirty="0">
                <a:solidFill>
                  <a:srgbClr val="FFFFFF"/>
                </a:solidFill>
                <a:latin typeface="Manrope Bold" pitchFamily="34" charset="0"/>
                <a:ea typeface="Manrope Bold" pitchFamily="34" charset="-122"/>
                <a:cs typeface="Manrope Bold" pitchFamily="34" charset="-120"/>
              </a:rPr>
              <a:t>2</a:t>
            </a:r>
            <a:pPr algn="l" indent="0" marL="0">
              <a:lnSpc>
                <a:spcPts val="1020"/>
              </a:lnSpc>
              <a:buNone/>
            </a:pPr>
            <a:r>
              <a:rPr lang="en-US" sz="1200" b="1" spc="60" kern="0" dirty="0">
                <a:solidFill>
                  <a:srgbClr val="FFFFFF"/>
                </a:solidFill>
                <a:latin typeface="Manrope Bold" pitchFamily="34" charset="0"/>
                <a:ea typeface="Manrope Bold" pitchFamily="34" charset="-122"/>
                <a:cs typeface="Manrope Bold" pitchFamily="34" charset="-120"/>
              </a:rPr>
              <a:t>5</a:t>
            </a:r>
            <a:endParaRPr lang="en-US" sz="1200" dirty="0"/>
          </a:p>
        </p:txBody>
      </p:sp>
      <p:sp>
        <p:nvSpPr>
          <p:cNvPr id="10" name="The aim is to achieve brewery ESG targets by reducing water consumption An all-in-one system housed within a 40ft container with MBR and reverse osmosis technology was implemented Automated process management through advanced sensors and software Treated"/>
          <p:cNvSpPr/>
          <p:nvPr/>
        </p:nvSpPr>
        <p:spPr>
          <a:xfrm>
            <a:off x="10601325" y="3438525"/>
            <a:ext cx="6467475" cy="5334000"/>
          </a:xfrm>
          <a:prstGeom prst="rect">
            <a:avLst/>
          </a:prstGeom>
          <a:noFill/>
          <a:ln/>
        </p:spPr>
        <p:txBody>
          <a:bodyPr wrap="square" lIns="0" tIns="0" rIns="0" bIns="0" rtlCol="0" anchor="t"/>
          <a:lstStyle/>
          <a:p>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v</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4</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v</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v</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k</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9</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7</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endParaRPr lang="en-US" sz="18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bg>
      <p:bgPr>
        <a:solidFill>
          <a:srgbClr val="FFFFFF"/>
        </a:solidFill>
      </p:bgPr>
    </p:bg>
    <p:spTree>
      <p:nvGrpSpPr>
        <p:cNvPr id="1" name=""/>
        <p:cNvGrpSpPr/>
        <p:nvPr/>
      </p:nvGrpSpPr>
      <p:grpSpPr>
        <a:xfrm>
          <a:off x="0" y="0"/>
          <a:ext cx="0" cy="0"/>
          <a:chOff x="0" y="0"/>
          <a:chExt cx="0" cy="0"/>
        </a:xfrm>
      </p:grpSpPr>
      <p:pic>
        <p:nvPicPr>
          <p:cNvPr id="2" name="ivan-bandura-FzFU9nlFpmg-unsplash 2" descr="preencoded.png">    </p:cNvPr>
          <p:cNvPicPr>
            <a:picLocks noChangeAspect="1"/>
          </p:cNvPicPr>
          <p:nvPr/>
        </p:nvPicPr>
        <p:blipFill>
          <a:blip r:embed="rId1"/>
          <a:srcRect l="0" r="0" t="0" b="0"/>
          <a:stretch/>
        </p:blipFill>
        <p:spPr>
          <a:xfrm>
            <a:off x="0" y="0"/>
            <a:ext cx="18288000" cy="10287000"/>
          </a:xfrm>
          <a:prstGeom prst="rect">
            <a:avLst/>
          </a:prstGeom>
        </p:spPr>
      </p:pic>
      <p:pic>
        <p:nvPicPr>
          <p:cNvPr id="3" name="Rectangle 171" descr="preencoded.png">    </p:cNvPr>
          <p:cNvPicPr>
            <a:picLocks noChangeAspect="1"/>
          </p:cNvPicPr>
          <p:nvPr/>
        </p:nvPicPr>
        <p:blipFill>
          <a:blip r:embed="rId2"/>
          <a:srcRect l="0" r="0" t="0" b="0"/>
          <a:stretch/>
        </p:blipFill>
        <p:spPr>
          <a:xfrm>
            <a:off x="0" y="0"/>
            <a:ext cx="18288000" cy="10287000"/>
          </a:xfrm>
          <a:prstGeom prst="rect">
            <a:avLst/>
          </a:prstGeom>
        </p:spPr>
      </p:pic>
      <p:pic>
        <p:nvPicPr>
          <p:cNvPr id="4" name="Call / undefined / Glyph: undefined" descr="preencoded.png">    </p:cNvPr>
          <p:cNvPicPr>
            <a:picLocks noChangeAspect="1"/>
          </p:cNvPicPr>
          <p:nvPr/>
        </p:nvPicPr>
        <p:blipFill>
          <a:blip r:embed="rId3"/>
          <a:srcRect l="0" r="0" t="0" b="0"/>
          <a:stretch/>
        </p:blipFill>
        <p:spPr>
          <a:xfrm>
            <a:off x="962025" y="5981700"/>
            <a:ext cx="276225" cy="266700"/>
          </a:xfrm>
          <a:prstGeom prst="rect">
            <a:avLst/>
          </a:prstGeom>
        </p:spPr>
      </p:pic>
      <p:pic>
        <p:nvPicPr>
          <p:cNvPr id="5" name="Mail / undefined / Glyph: undefined" descr="preencoded.png">    </p:cNvPr>
          <p:cNvPicPr>
            <a:picLocks noChangeAspect="1"/>
          </p:cNvPicPr>
          <p:nvPr/>
        </p:nvPicPr>
        <p:blipFill>
          <a:blip r:embed="rId4"/>
          <a:srcRect l="0" r="0" t="0" b="0"/>
          <a:stretch/>
        </p:blipFill>
        <p:spPr>
          <a:xfrm>
            <a:off x="952500" y="5448300"/>
            <a:ext cx="276225" cy="266700"/>
          </a:xfrm>
          <a:prstGeom prst="rect">
            <a:avLst/>
          </a:prstGeom>
        </p:spPr>
      </p:pic>
      <p:pic>
        <p:nvPicPr>
          <p:cNvPr id="6" name="Earth / undefined / Glyph: undefined" descr="preencoded.png">    </p:cNvPr>
          <p:cNvPicPr>
            <a:picLocks noChangeAspect="1"/>
          </p:cNvPicPr>
          <p:nvPr/>
        </p:nvPicPr>
        <p:blipFill>
          <a:blip r:embed="rId5"/>
          <a:srcRect l="0" r="0" t="0" b="0"/>
          <a:stretch/>
        </p:blipFill>
        <p:spPr>
          <a:xfrm>
            <a:off x="3429000" y="9296400"/>
            <a:ext cx="276225" cy="266700"/>
          </a:xfrm>
          <a:prstGeom prst="rect">
            <a:avLst/>
          </a:prstGeom>
        </p:spPr>
      </p:pic>
      <p:pic>
        <p:nvPicPr>
          <p:cNvPr id="7" name="LinkedIn_logo_In-Black logo" descr="preencoded.png">    </p:cNvPr>
          <p:cNvPicPr>
            <a:picLocks noChangeAspect="1"/>
          </p:cNvPicPr>
          <p:nvPr/>
        </p:nvPicPr>
        <p:blipFill>
          <a:blip r:embed="rId6"/>
          <a:srcRect l="0" r="0" t="0" b="0"/>
          <a:stretch/>
        </p:blipFill>
        <p:spPr>
          <a:xfrm>
            <a:off x="1000125" y="9324975"/>
            <a:ext cx="209550" cy="209550"/>
          </a:xfrm>
          <a:prstGeom prst="rect">
            <a:avLst/>
          </a:prstGeom>
        </p:spPr>
      </p:pic>
      <p:pic>
        <p:nvPicPr>
          <p:cNvPr id="8" name="Group 48" descr="preencoded.png">    </p:cNvPr>
          <p:cNvPicPr>
            <a:picLocks noChangeAspect="1"/>
          </p:cNvPicPr>
          <p:nvPr/>
        </p:nvPicPr>
        <p:blipFill>
          <a:blip r:embed="rId7"/>
          <a:srcRect l="0" r="0" t="0" b="0"/>
          <a:stretch/>
        </p:blipFill>
        <p:spPr>
          <a:xfrm>
            <a:off x="15735300" y="9344025"/>
            <a:ext cx="1590261" cy="190500"/>
          </a:xfrm>
          <a:prstGeom prst="rect">
            <a:avLst/>
          </a:prstGeom>
        </p:spPr>
      </p:pic>
      <p:pic>
        <p:nvPicPr>
          <p:cNvPr id="9" name="Call / undefined / Glyph: undefined" descr="preencoded.png">    </p:cNvPr>
          <p:cNvPicPr>
            <a:picLocks noChangeAspect="1"/>
          </p:cNvPicPr>
          <p:nvPr/>
        </p:nvPicPr>
        <p:blipFill>
          <a:blip r:embed="rId8"/>
          <a:srcRect l="0" r="0" t="0" b="0"/>
          <a:stretch/>
        </p:blipFill>
        <p:spPr>
          <a:xfrm>
            <a:off x="5591175" y="5981700"/>
            <a:ext cx="276225" cy="266700"/>
          </a:xfrm>
          <a:prstGeom prst="rect">
            <a:avLst/>
          </a:prstGeom>
        </p:spPr>
      </p:pic>
      <p:pic>
        <p:nvPicPr>
          <p:cNvPr id="10" name="Mail / undefined / Glyph: undefined" descr="preencoded.png">    </p:cNvPr>
          <p:cNvPicPr>
            <a:picLocks noChangeAspect="1"/>
          </p:cNvPicPr>
          <p:nvPr/>
        </p:nvPicPr>
        <p:blipFill>
          <a:blip r:embed="rId9"/>
          <a:srcRect l="0" r="0" t="0" b="0"/>
          <a:stretch/>
        </p:blipFill>
        <p:spPr>
          <a:xfrm>
            <a:off x="5581650" y="5448300"/>
            <a:ext cx="276225" cy="266700"/>
          </a:xfrm>
          <a:prstGeom prst="rect">
            <a:avLst/>
          </a:prstGeom>
        </p:spPr>
      </p:pic>
      <p:pic>
        <p:nvPicPr>
          <p:cNvPr id="11" name="Call / undefined / Glyph: undefined" descr="preencoded.png">    </p:cNvPr>
          <p:cNvPicPr>
            <a:picLocks noChangeAspect="1"/>
          </p:cNvPicPr>
          <p:nvPr/>
        </p:nvPicPr>
        <p:blipFill>
          <a:blip r:embed="rId10"/>
          <a:srcRect l="0" r="0" t="0" b="0"/>
          <a:stretch/>
        </p:blipFill>
        <p:spPr>
          <a:xfrm>
            <a:off x="10210800" y="5981700"/>
            <a:ext cx="276225" cy="266700"/>
          </a:xfrm>
          <a:prstGeom prst="rect">
            <a:avLst/>
          </a:prstGeom>
        </p:spPr>
      </p:pic>
      <p:pic>
        <p:nvPicPr>
          <p:cNvPr id="12" name="Mail / undefined / Glyph: undefined" descr="preencoded.png">    </p:cNvPr>
          <p:cNvPicPr>
            <a:picLocks noChangeAspect="1"/>
          </p:cNvPicPr>
          <p:nvPr/>
        </p:nvPicPr>
        <p:blipFill>
          <a:blip r:embed="rId11"/>
          <a:srcRect l="0" r="0" t="0" b="0"/>
          <a:stretch/>
        </p:blipFill>
        <p:spPr>
          <a:xfrm>
            <a:off x="10201275" y="5448300"/>
            <a:ext cx="276225" cy="266700"/>
          </a:xfrm>
          <a:prstGeom prst="rect">
            <a:avLst/>
          </a:prstGeom>
        </p:spPr>
      </p:pic>
      <p:sp>
        <p:nvSpPr>
          <p:cNvPr id="13" name="Jan Tomingas"/>
          <p:cNvSpPr/>
          <p:nvPr/>
        </p:nvSpPr>
        <p:spPr>
          <a:xfrm>
            <a:off x="952500" y="3790950"/>
            <a:ext cx="2752725" cy="685800"/>
          </a:xfrm>
          <a:prstGeom prst="rect">
            <a:avLst/>
          </a:prstGeom>
          <a:noFill/>
          <a:ln/>
        </p:spPr>
        <p:txBody>
          <a:bodyPr wrap="square" lIns="0" tIns="0" rIns="0" bIns="0" rtlCol="0" anchor="t"/>
          <a:lstStyle/>
          <a:p>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J</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a</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n</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 </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T</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o</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m</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i</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n</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g</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a</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s</a:t>
            </a:r>
            <a:endParaRPr lang="en-US" sz="3150" dirty="0"/>
          </a:p>
        </p:txBody>
      </p:sp>
      <p:sp>
        <p:nvSpPr>
          <p:cNvPr id="14" name="Head of Sales and Partnerships"/>
          <p:cNvSpPr/>
          <p:nvPr/>
        </p:nvSpPr>
        <p:spPr>
          <a:xfrm>
            <a:off x="952500" y="4410075"/>
            <a:ext cx="3943350" cy="457200"/>
          </a:xfrm>
          <a:prstGeom prst="rect">
            <a:avLst/>
          </a:prstGeom>
          <a:noFill/>
          <a:ln/>
        </p:spPr>
        <p:txBody>
          <a:bodyPr wrap="square" lIns="0" tIns="0" rIns="0" bIns="0" rtlCol="0" anchor="t"/>
          <a:lstStyle/>
          <a:p>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H</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d</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o</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f</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S</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l</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s</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d</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P</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r</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t</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r</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s</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h</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i</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p</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s</a:t>
            </a:r>
            <a:endParaRPr lang="en-US" sz="2100" dirty="0"/>
          </a:p>
        </p:txBody>
      </p:sp>
      <p:sp>
        <p:nvSpPr>
          <p:cNvPr id="15" name="name_372 5620 3647"/>
          <p:cNvSpPr/>
          <p:nvPr/>
        </p:nvSpPr>
        <p:spPr>
          <a:xfrm>
            <a:off x="1428750" y="5934075"/>
            <a:ext cx="1571625" cy="361950"/>
          </a:xfrm>
          <a:prstGeom prst="rect">
            <a:avLst/>
          </a:prstGeom>
          <a:noFill/>
          <a:ln/>
        </p:spPr>
        <p:txBody>
          <a:bodyPr wrap="square" lIns="0" tIns="0" rIns="0" bIns="0" rtlCol="0" anchor="t"/>
          <a:lstStyle/>
          <a:p>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3</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2</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6</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2</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0</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3</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6</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4</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7</a:t>
            </a:r>
            <a:endParaRPr lang="en-US" sz="1650" dirty="0"/>
          </a:p>
        </p:txBody>
      </p:sp>
      <p:sp>
        <p:nvSpPr>
          <p:cNvPr id="16" name="jantomingasspacedripcom"/>
          <p:cNvSpPr/>
          <p:nvPr/>
        </p:nvSpPr>
        <p:spPr>
          <a:xfrm>
            <a:off x="1428750" y="5400675"/>
            <a:ext cx="2962275" cy="361950"/>
          </a:xfrm>
          <a:prstGeom prst="rect">
            <a:avLst/>
          </a:prstGeom>
          <a:noFill/>
          <a:ln/>
        </p:spPr>
        <p:txBody>
          <a:bodyPr wrap="square" lIns="0" tIns="0" rIns="0" bIns="0" rtlCol="0" anchor="t"/>
          <a:lstStyle/>
          <a:p>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j</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n</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m</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n</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g</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e</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d</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r</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m</a:t>
            </a:r>
            <a:endParaRPr lang="en-US" sz="1650" dirty="0"/>
          </a:p>
        </p:txBody>
      </p:sp>
      <p:sp>
        <p:nvSpPr>
          <p:cNvPr id="17" name="Spacedrip is an Estonian tech company with a vision for a healthy and sustainable use of Earths most vital resource  water"/>
          <p:cNvSpPr/>
          <p:nvPr/>
        </p:nvSpPr>
        <p:spPr>
          <a:xfrm>
            <a:off x="962025" y="2200275"/>
            <a:ext cx="2543175" cy="762000"/>
          </a:xfrm>
          <a:prstGeom prst="rect">
            <a:avLst/>
          </a:prstGeom>
          <a:noFill/>
          <a:ln/>
        </p:spPr>
        <p:txBody>
          <a:bodyPr wrap="square" lIns="0" tIns="0" rIns="0" bIns="0" rtlCol="0" anchor="t"/>
          <a:lstStyle/>
          <a:p>
            <a:pPr algn="l" indent="0" marL="0">
              <a:lnSpc>
                <a:spcPts val="5080"/>
              </a:lnSpc>
              <a:buNone/>
            </a:pPr>
            <a:r>
              <a:rPr lang="en-US" sz="4800" b="1" dirty="0">
                <a:solidFill>
                  <a:srgbClr val="FFFFFF"/>
                </a:solidFill>
                <a:latin typeface="Manrope Bold" pitchFamily="34" charset="0"/>
                <a:ea typeface="Manrope Bold" pitchFamily="34" charset="-122"/>
                <a:cs typeface="Manrope Bold" pitchFamily="34" charset="-120"/>
              </a:rPr>
              <a:t>C</a:t>
            </a:r>
            <a:pPr algn="l" indent="0" marL="0">
              <a:lnSpc>
                <a:spcPts val="5080"/>
              </a:lnSpc>
              <a:buNone/>
            </a:pPr>
            <a:r>
              <a:rPr lang="en-US" sz="4800" b="1" dirty="0">
                <a:solidFill>
                  <a:srgbClr val="FFFFFF"/>
                </a:solidFill>
                <a:latin typeface="Manrope Bold" pitchFamily="34" charset="0"/>
                <a:ea typeface="Manrope Bold" pitchFamily="34" charset="-122"/>
                <a:cs typeface="Manrope Bold" pitchFamily="34" charset="-120"/>
              </a:rPr>
              <a:t>o</a:t>
            </a:r>
            <a:pPr algn="l" indent="0" marL="0">
              <a:lnSpc>
                <a:spcPts val="5080"/>
              </a:lnSpc>
              <a:buNone/>
            </a:pPr>
            <a:r>
              <a:rPr lang="en-US" sz="4800" b="1" dirty="0">
                <a:solidFill>
                  <a:srgbClr val="FFFFFF"/>
                </a:solidFill>
                <a:latin typeface="Manrope Bold" pitchFamily="34" charset="0"/>
                <a:ea typeface="Manrope Bold" pitchFamily="34" charset="-122"/>
                <a:cs typeface="Manrope Bold" pitchFamily="34" charset="-120"/>
              </a:rPr>
              <a:t>n</a:t>
            </a:r>
            <a:pPr algn="l" indent="0" marL="0">
              <a:lnSpc>
                <a:spcPts val="5080"/>
              </a:lnSpc>
              <a:buNone/>
            </a:pPr>
            <a:r>
              <a:rPr lang="en-US" sz="4800" b="1" dirty="0">
                <a:solidFill>
                  <a:srgbClr val="FFFFFF"/>
                </a:solidFill>
                <a:latin typeface="Manrope Bold" pitchFamily="34" charset="0"/>
                <a:ea typeface="Manrope Bold" pitchFamily="34" charset="-122"/>
                <a:cs typeface="Manrope Bold" pitchFamily="34" charset="-120"/>
              </a:rPr>
              <a:t>t</a:t>
            </a:r>
            <a:pPr algn="l" indent="0" marL="0">
              <a:lnSpc>
                <a:spcPts val="5080"/>
              </a:lnSpc>
              <a:buNone/>
            </a:pPr>
            <a:r>
              <a:rPr lang="en-US" sz="4800" b="1" dirty="0">
                <a:solidFill>
                  <a:srgbClr val="FFFFFF"/>
                </a:solidFill>
                <a:latin typeface="Manrope Bold" pitchFamily="34" charset="0"/>
                <a:ea typeface="Manrope Bold" pitchFamily="34" charset="-122"/>
                <a:cs typeface="Manrope Bold" pitchFamily="34" charset="-120"/>
              </a:rPr>
              <a:t>a</a:t>
            </a:r>
            <a:pPr algn="l" indent="0" marL="0">
              <a:lnSpc>
                <a:spcPts val="5080"/>
              </a:lnSpc>
              <a:buNone/>
            </a:pPr>
            <a:r>
              <a:rPr lang="en-US" sz="4800" b="1" dirty="0">
                <a:solidFill>
                  <a:srgbClr val="FFFFFF"/>
                </a:solidFill>
                <a:latin typeface="Manrope Bold" pitchFamily="34" charset="0"/>
                <a:ea typeface="Manrope Bold" pitchFamily="34" charset="-122"/>
                <a:cs typeface="Manrope Bold" pitchFamily="34" charset="-120"/>
              </a:rPr>
              <a:t>c</a:t>
            </a:r>
            <a:pPr algn="l" indent="0" marL="0">
              <a:lnSpc>
                <a:spcPts val="5080"/>
              </a:lnSpc>
              <a:buNone/>
            </a:pPr>
            <a:r>
              <a:rPr lang="en-US" sz="4800" b="1" dirty="0">
                <a:solidFill>
                  <a:srgbClr val="FFFFFF"/>
                </a:solidFill>
                <a:latin typeface="Manrope Bold" pitchFamily="34" charset="0"/>
                <a:ea typeface="Manrope Bold" pitchFamily="34" charset="-122"/>
                <a:cs typeface="Manrope Bold" pitchFamily="34" charset="-120"/>
              </a:rPr>
              <a:t>t</a:t>
            </a:r>
            <a:endParaRPr lang="en-US" sz="4800" dirty="0"/>
          </a:p>
        </p:txBody>
      </p:sp>
      <p:sp>
        <p:nvSpPr>
          <p:cNvPr id="18" name="wwwspacedripcom"/>
          <p:cNvSpPr/>
          <p:nvPr/>
        </p:nvSpPr>
        <p:spPr>
          <a:xfrm>
            <a:off x="3895725" y="9248775"/>
            <a:ext cx="2009775" cy="352425"/>
          </a:xfrm>
          <a:prstGeom prst="rect">
            <a:avLst/>
          </a:prstGeom>
          <a:noFill/>
          <a:ln/>
        </p:spPr>
        <p:txBody>
          <a:bodyPr wrap="square" lIns="0" tIns="0" rIns="0" bIns="0" rtlCol="0" anchor="t"/>
          <a:lstStyle/>
          <a:p>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w</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w</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w</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s</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p</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a</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c</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e</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d</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r</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i</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p</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c</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o</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m</a:t>
            </a:r>
            <a:endParaRPr lang="en-US" sz="1650" dirty="0"/>
          </a:p>
        </p:txBody>
      </p:sp>
      <p:sp>
        <p:nvSpPr>
          <p:cNvPr id="19" name="spacedrip"/>
          <p:cNvSpPr/>
          <p:nvPr/>
        </p:nvSpPr>
        <p:spPr>
          <a:xfrm>
            <a:off x="1438275" y="9248775"/>
            <a:ext cx="1209675" cy="352425"/>
          </a:xfrm>
          <a:prstGeom prst="rect">
            <a:avLst/>
          </a:prstGeom>
          <a:noFill/>
          <a:ln/>
        </p:spPr>
        <p:txBody>
          <a:bodyPr wrap="square" lIns="0" tIns="0" rIns="0" bIns="0" rtlCol="0" anchor="t"/>
          <a:lstStyle/>
          <a:p>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s</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p</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a</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c</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e</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d</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r</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i</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p</a:t>
            </a:r>
            <a:endParaRPr lang="en-US" sz="1650" dirty="0"/>
          </a:p>
        </p:txBody>
      </p:sp>
      <p:sp>
        <p:nvSpPr>
          <p:cNvPr id="20" name="James Parrish"/>
          <p:cNvSpPr/>
          <p:nvPr/>
        </p:nvSpPr>
        <p:spPr>
          <a:xfrm>
            <a:off x="5581650" y="3790950"/>
            <a:ext cx="2819400" cy="685800"/>
          </a:xfrm>
          <a:prstGeom prst="rect">
            <a:avLst/>
          </a:prstGeom>
          <a:noFill/>
          <a:ln/>
        </p:spPr>
        <p:txBody>
          <a:bodyPr wrap="square" lIns="0" tIns="0" rIns="0" bIns="0" rtlCol="0" anchor="t"/>
          <a:lstStyle/>
          <a:p>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J</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a</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m</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e</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s</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 </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P</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a</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r</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r</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i</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s</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h</a:t>
            </a:r>
            <a:endParaRPr lang="en-US" sz="3150" dirty="0"/>
          </a:p>
        </p:txBody>
      </p:sp>
      <p:sp>
        <p:nvSpPr>
          <p:cNvPr id="21" name="Account Manager"/>
          <p:cNvSpPr/>
          <p:nvPr/>
        </p:nvSpPr>
        <p:spPr>
          <a:xfrm>
            <a:off x="5581650" y="4410075"/>
            <a:ext cx="2247900" cy="457200"/>
          </a:xfrm>
          <a:prstGeom prst="rect">
            <a:avLst/>
          </a:prstGeom>
          <a:noFill/>
          <a:ln/>
        </p:spPr>
        <p:txBody>
          <a:bodyPr wrap="square" lIns="0" tIns="0" rIns="0" bIns="0" rtlCol="0" anchor="t"/>
          <a:lstStyle/>
          <a:p>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c</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c</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o</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u</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t</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M</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g</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r</a:t>
            </a:r>
            <a:endParaRPr lang="en-US" sz="2100" dirty="0"/>
          </a:p>
        </p:txBody>
      </p:sp>
      <p:sp>
        <p:nvSpPr>
          <p:cNvPr id="22" name="name_372 5656 7175"/>
          <p:cNvSpPr/>
          <p:nvPr/>
        </p:nvSpPr>
        <p:spPr>
          <a:xfrm>
            <a:off x="6057900" y="5934075"/>
            <a:ext cx="1514475" cy="361950"/>
          </a:xfrm>
          <a:prstGeom prst="rect">
            <a:avLst/>
          </a:prstGeom>
          <a:noFill/>
          <a:ln/>
        </p:spPr>
        <p:txBody>
          <a:bodyPr wrap="square" lIns="0" tIns="0" rIns="0" bIns="0" rtlCol="0" anchor="t"/>
          <a:lstStyle/>
          <a:p>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3</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2</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6</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6</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1</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5</a:t>
            </a:r>
            <a:endParaRPr lang="en-US" sz="1650" dirty="0"/>
          </a:p>
        </p:txBody>
      </p:sp>
      <p:sp>
        <p:nvSpPr>
          <p:cNvPr id="23" name="jamesparrishspacedripcom"/>
          <p:cNvSpPr/>
          <p:nvPr/>
        </p:nvSpPr>
        <p:spPr>
          <a:xfrm>
            <a:off x="6057900" y="5400675"/>
            <a:ext cx="3019425" cy="361950"/>
          </a:xfrm>
          <a:prstGeom prst="rect">
            <a:avLst/>
          </a:prstGeom>
          <a:noFill/>
          <a:ln/>
        </p:spPr>
        <p:txBody>
          <a:bodyPr wrap="square" lIns="0" tIns="0" rIns="0" bIns="0" rtlCol="0" anchor="t"/>
          <a:lstStyle/>
          <a:p>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j</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m</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e</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r</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r</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h</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e</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d</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r</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m</a:t>
            </a:r>
            <a:endParaRPr lang="en-US" sz="1650" dirty="0"/>
          </a:p>
        </p:txBody>
      </p:sp>
      <p:sp>
        <p:nvSpPr>
          <p:cNvPr id="24" name="Kimmo Sna"/>
          <p:cNvSpPr/>
          <p:nvPr/>
        </p:nvSpPr>
        <p:spPr>
          <a:xfrm>
            <a:off x="10201275" y="3790950"/>
            <a:ext cx="2514600" cy="685800"/>
          </a:xfrm>
          <a:prstGeom prst="rect">
            <a:avLst/>
          </a:prstGeom>
          <a:noFill/>
          <a:ln/>
        </p:spPr>
        <p:txBody>
          <a:bodyPr wrap="square" lIns="0" tIns="0" rIns="0" bIns="0" rtlCol="0" anchor="t"/>
          <a:lstStyle/>
          <a:p>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K</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i</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m</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m</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o</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 </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S</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õ</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n</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a</a:t>
            </a:r>
            <a:endParaRPr lang="en-US" sz="3150" dirty="0"/>
          </a:p>
        </p:txBody>
      </p:sp>
      <p:sp>
        <p:nvSpPr>
          <p:cNvPr id="25" name="Sales Engineer"/>
          <p:cNvSpPr/>
          <p:nvPr/>
        </p:nvSpPr>
        <p:spPr>
          <a:xfrm>
            <a:off x="10201275" y="4410075"/>
            <a:ext cx="1885950" cy="457200"/>
          </a:xfrm>
          <a:prstGeom prst="rect">
            <a:avLst/>
          </a:prstGeom>
          <a:noFill/>
          <a:ln/>
        </p:spPr>
        <p:txBody>
          <a:bodyPr wrap="square" lIns="0" tIns="0" rIns="0" bIns="0" rtlCol="0" anchor="t"/>
          <a:lstStyle/>
          <a:p>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S</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l</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s</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g</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i</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r</a:t>
            </a:r>
            <a:endParaRPr lang="en-US" sz="2100" dirty="0"/>
          </a:p>
        </p:txBody>
      </p:sp>
      <p:sp>
        <p:nvSpPr>
          <p:cNvPr id="26" name="name_372 5685 0955"/>
          <p:cNvSpPr/>
          <p:nvPr/>
        </p:nvSpPr>
        <p:spPr>
          <a:xfrm>
            <a:off x="10677525" y="5934075"/>
            <a:ext cx="1628775" cy="361950"/>
          </a:xfrm>
          <a:prstGeom prst="rect">
            <a:avLst/>
          </a:prstGeom>
          <a:noFill/>
          <a:ln/>
        </p:spPr>
        <p:txBody>
          <a:bodyPr wrap="square" lIns="0" tIns="0" rIns="0" bIns="0" rtlCol="0" anchor="t"/>
          <a:lstStyle/>
          <a:p>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3</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2</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6</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8</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0</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9</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5</a:t>
            </a:r>
            <a:endParaRPr lang="en-US" sz="1650" dirty="0"/>
          </a:p>
        </p:txBody>
      </p:sp>
      <p:sp>
        <p:nvSpPr>
          <p:cNvPr id="27" name="kimmosonaspacedripcom"/>
          <p:cNvSpPr/>
          <p:nvPr/>
        </p:nvSpPr>
        <p:spPr>
          <a:xfrm>
            <a:off x="10677525" y="5400675"/>
            <a:ext cx="2857500" cy="361950"/>
          </a:xfrm>
          <a:prstGeom prst="rect">
            <a:avLst/>
          </a:prstGeom>
          <a:noFill/>
          <a:ln/>
        </p:spPr>
        <p:txBody>
          <a:bodyPr wrap="square" lIns="0" tIns="0" rIns="0" bIns="0" rtlCol="0" anchor="t"/>
          <a:lstStyle/>
          <a:p>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k</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m</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m</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n</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e</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d</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r</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m</a:t>
            </a:r>
            <a:endParaRPr lang="en-US" sz="16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121212"/>
        </a:solidFill>
      </p:bgPr>
    </p:bg>
    <p:spTree>
      <p:nvGrpSpPr>
        <p:cNvPr id="1" name=""/>
        <p:cNvGrpSpPr/>
        <p:nvPr/>
      </p:nvGrpSpPr>
      <p:grpSpPr>
        <a:xfrm>
          <a:off x="0" y="0"/>
          <a:ext cx="0" cy="0"/>
          <a:chOff x="0" y="0"/>
          <a:chExt cx="0" cy="0"/>
        </a:xfrm>
      </p:grpSpPr>
      <p:pic>
        <p:nvPicPr>
          <p:cNvPr id="2" name="Vector 1" descr="preencoded.png">    </p:cNvPr>
          <p:cNvPicPr>
            <a:picLocks noChangeAspect="1"/>
          </p:cNvPicPr>
          <p:nvPr/>
        </p:nvPicPr>
        <p:blipFill>
          <a:blip r:embed="rId1"/>
          <a:srcRect l="0" r="0" t="0" b="0"/>
          <a:stretch/>
        </p:blipFill>
        <p:spPr>
          <a:xfrm>
            <a:off x="3571875" y="990600"/>
            <a:ext cx="14716125" cy="19050"/>
          </a:xfrm>
          <a:prstGeom prst="rect">
            <a:avLst/>
          </a:prstGeom>
        </p:spPr>
      </p:pic>
      <p:pic>
        <p:nvPicPr>
          <p:cNvPr id="3" name="Group 51" descr="preencoded.png">    </p:cNvPr>
          <p:cNvPicPr>
            <a:picLocks noChangeAspect="1"/>
          </p:cNvPicPr>
          <p:nvPr/>
        </p:nvPicPr>
        <p:blipFill>
          <a:blip r:embed="rId2"/>
          <a:srcRect l="0" r="0" t="0" b="0"/>
          <a:stretch/>
        </p:blipFill>
        <p:spPr>
          <a:xfrm>
            <a:off x="762000" y="876300"/>
            <a:ext cx="1764090" cy="243111"/>
          </a:xfrm>
          <a:prstGeom prst="rect">
            <a:avLst/>
          </a:prstGeom>
        </p:spPr>
      </p:pic>
      <p:pic>
        <p:nvPicPr>
          <p:cNvPr id="4" name="Vector" descr="preencoded.png">    </p:cNvPr>
          <p:cNvPicPr>
            <a:picLocks noChangeAspect="1"/>
          </p:cNvPicPr>
          <p:nvPr/>
        </p:nvPicPr>
        <p:blipFill>
          <a:blip r:embed="rId3"/>
          <a:srcRect l="0" r="0" t="0" b="0"/>
          <a:stretch/>
        </p:blipFill>
        <p:spPr>
          <a:xfrm>
            <a:off x="17240250" y="9334500"/>
            <a:ext cx="285750" cy="285750"/>
          </a:xfrm>
          <a:prstGeom prst="rect">
            <a:avLst/>
          </a:prstGeom>
        </p:spPr>
      </p:pic>
      <p:pic>
        <p:nvPicPr>
          <p:cNvPr id="5" name="DSCF3743 1" descr="preencoded.png">    </p:cNvPr>
          <p:cNvPicPr>
            <a:picLocks noChangeAspect="1"/>
          </p:cNvPicPr>
          <p:nvPr/>
        </p:nvPicPr>
        <p:blipFill>
          <a:blip r:embed="rId4"/>
          <a:srcRect l="0" r="0" t="0" b="0"/>
          <a:stretch/>
        </p:blipFill>
        <p:spPr>
          <a:xfrm>
            <a:off x="8791575" y="1695450"/>
            <a:ext cx="3352800" cy="2238375"/>
          </a:xfrm>
          <a:prstGeom prst="rect">
            <a:avLst/>
          </a:prstGeom>
        </p:spPr>
      </p:pic>
      <p:pic>
        <p:nvPicPr>
          <p:cNvPr id="6" name="DSCF3773 1" descr="preencoded.png">    </p:cNvPr>
          <p:cNvPicPr>
            <a:picLocks noChangeAspect="1"/>
          </p:cNvPicPr>
          <p:nvPr/>
        </p:nvPicPr>
        <p:blipFill>
          <a:blip r:embed="rId5"/>
          <a:srcRect l="0" r="0" t="0" b="0"/>
          <a:stretch/>
        </p:blipFill>
        <p:spPr>
          <a:xfrm>
            <a:off x="1352550" y="4010025"/>
            <a:ext cx="7105650" cy="4743450"/>
          </a:xfrm>
          <a:prstGeom prst="rect">
            <a:avLst/>
          </a:prstGeom>
        </p:spPr>
      </p:pic>
      <p:pic>
        <p:nvPicPr>
          <p:cNvPr id="7" name="DSCF3719 1" descr="preencoded.png">    </p:cNvPr>
          <p:cNvPicPr>
            <a:picLocks noChangeAspect="1"/>
          </p:cNvPicPr>
          <p:nvPr/>
        </p:nvPicPr>
        <p:blipFill>
          <a:blip r:embed="rId6"/>
          <a:srcRect l="0" r="0" t="0" b="0"/>
          <a:stretch/>
        </p:blipFill>
        <p:spPr>
          <a:xfrm>
            <a:off x="8791575" y="6515100"/>
            <a:ext cx="3352800" cy="2238375"/>
          </a:xfrm>
          <a:prstGeom prst="rect">
            <a:avLst/>
          </a:prstGeom>
        </p:spPr>
      </p:pic>
      <p:pic>
        <p:nvPicPr>
          <p:cNvPr id="8" name="DSCF3783 1" descr="preencoded.png">    </p:cNvPr>
          <p:cNvPicPr>
            <a:picLocks noChangeAspect="1"/>
          </p:cNvPicPr>
          <p:nvPr/>
        </p:nvPicPr>
        <p:blipFill>
          <a:blip r:embed="rId7"/>
          <a:srcRect l="0" r="0" t="0" b="0"/>
          <a:stretch/>
        </p:blipFill>
        <p:spPr>
          <a:xfrm>
            <a:off x="12468225" y="1695450"/>
            <a:ext cx="4705350" cy="7058025"/>
          </a:xfrm>
          <a:prstGeom prst="rect">
            <a:avLst/>
          </a:prstGeom>
        </p:spPr>
      </p:pic>
      <p:pic>
        <p:nvPicPr>
          <p:cNvPr id="9" name="DSCF3724 1" descr="preencoded.png">    </p:cNvPr>
          <p:cNvPicPr>
            <a:picLocks noChangeAspect="1"/>
          </p:cNvPicPr>
          <p:nvPr/>
        </p:nvPicPr>
        <p:blipFill>
          <a:blip r:embed="rId8"/>
          <a:srcRect l="0" r="0" t="0" b="0"/>
          <a:stretch/>
        </p:blipFill>
        <p:spPr>
          <a:xfrm>
            <a:off x="8791575" y="4105275"/>
            <a:ext cx="3352800" cy="2238375"/>
          </a:xfrm>
          <a:prstGeom prst="rect">
            <a:avLst/>
          </a:prstGeom>
        </p:spPr>
      </p:pic>
      <p:pic>
        <p:nvPicPr>
          <p:cNvPr id="10" name="Frame 1" descr="preencoded.png">    </p:cNvPr>
          <p:cNvPicPr>
            <a:picLocks noChangeAspect="1"/>
          </p:cNvPicPr>
          <p:nvPr/>
        </p:nvPicPr>
        <p:blipFill>
          <a:blip r:embed="rId9"/>
          <a:srcRect l="0" r="0" t="0" b="0"/>
          <a:stretch/>
        </p:blipFill>
        <p:spPr>
          <a:xfrm>
            <a:off x="762000" y="9334500"/>
            <a:ext cx="542925" cy="285750"/>
          </a:xfrm>
          <a:prstGeom prst="rect">
            <a:avLst/>
          </a:prstGeom>
        </p:spPr>
      </p:pic>
      <p:sp>
        <p:nvSpPr>
          <p:cNvPr id="11" name="Adila Resort"/>
          <p:cNvSpPr/>
          <p:nvPr/>
        </p:nvSpPr>
        <p:spPr>
          <a:xfrm>
            <a:off x="762000" y="1895475"/>
            <a:ext cx="5334000" cy="1028700"/>
          </a:xfrm>
          <a:prstGeom prst="rect">
            <a:avLst/>
          </a:prstGeom>
          <a:noFill/>
          <a:ln/>
        </p:spPr>
        <p:txBody>
          <a:bodyPr wrap="square" lIns="0" tIns="0" rIns="0" bIns="0" rtlCol="0" anchor="t"/>
          <a:lstStyle/>
          <a:p>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d</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i</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l</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s</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o</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t</a:t>
            </a:r>
            <a:endParaRPr lang="en-US" sz="7200" dirty="0"/>
          </a:p>
        </p:txBody>
      </p:sp>
      <p:sp>
        <p:nvSpPr>
          <p:cNvPr id="12" name="name_02"/>
          <p:cNvSpPr/>
          <p:nvPr/>
        </p:nvSpPr>
        <p:spPr>
          <a:xfrm>
            <a:off x="904875" y="9382125"/>
            <a:ext cx="314325" cy="190500"/>
          </a:xfrm>
          <a:prstGeom prst="rect">
            <a:avLst/>
          </a:prstGeom>
          <a:noFill/>
          <a:ln/>
        </p:spPr>
        <p:txBody>
          <a:bodyPr wrap="square" lIns="0" tIns="0" rIns="0" bIns="0" rtlCol="0" anchor="t"/>
          <a:lstStyle/>
          <a:p>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0</a:t>
            </a:r>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2</a:t>
            </a:r>
            <a:endParaRPr lang="en-US" sz="15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p:bgPr>
    </p:bg>
    <p:spTree>
      <p:nvGrpSpPr>
        <p:cNvPr id="1" name=""/>
        <p:cNvGrpSpPr/>
        <p:nvPr/>
      </p:nvGrpSpPr>
      <p:grpSpPr>
        <a:xfrm>
          <a:off x="0" y="0"/>
          <a:ext cx="0" cy="0"/>
          <a:chOff x="0" y="0"/>
          <a:chExt cx="0" cy="0"/>
        </a:xfrm>
      </p:grpSpPr>
      <p:pic>
        <p:nvPicPr>
          <p:cNvPr id="2" name="Rectangle 1" descr="preencoded.png">    </p:cNvPr>
          <p:cNvPicPr>
            <a:picLocks noChangeAspect="1"/>
          </p:cNvPicPr>
          <p:nvPr/>
        </p:nvPicPr>
        <p:blipFill>
          <a:blip r:embed="rId1"/>
          <a:srcRect l="0" r="0" t="0" b="0"/>
          <a:stretch/>
        </p:blipFill>
        <p:spPr>
          <a:xfrm>
            <a:off x="0" y="0"/>
            <a:ext cx="9096375" cy="10287000"/>
          </a:xfrm>
          <a:prstGeom prst="rect">
            <a:avLst/>
          </a:prstGeom>
        </p:spPr>
      </p:pic>
      <p:pic>
        <p:nvPicPr>
          <p:cNvPr id="3" name="Frame 1" descr="preencoded.png">    </p:cNvPr>
          <p:cNvPicPr>
            <a:picLocks noChangeAspect="1"/>
          </p:cNvPicPr>
          <p:nvPr/>
        </p:nvPicPr>
        <p:blipFill>
          <a:blip r:embed="rId2"/>
          <a:srcRect l="0" r="0" t="0" b="0"/>
          <a:stretch/>
        </p:blipFill>
        <p:spPr>
          <a:xfrm>
            <a:off x="762000" y="9334500"/>
            <a:ext cx="533400" cy="285750"/>
          </a:xfrm>
          <a:prstGeom prst="rect">
            <a:avLst/>
          </a:prstGeom>
        </p:spPr>
      </p:pic>
      <p:pic>
        <p:nvPicPr>
          <p:cNvPr id="4" name="Vector 1" descr="preencoded.png">    </p:cNvPr>
          <p:cNvPicPr>
            <a:picLocks noChangeAspect="1"/>
          </p:cNvPicPr>
          <p:nvPr/>
        </p:nvPicPr>
        <p:blipFill>
          <a:blip r:embed="rId3"/>
          <a:srcRect l="0" r="0" t="0" b="0"/>
          <a:stretch/>
        </p:blipFill>
        <p:spPr>
          <a:xfrm>
            <a:off x="3571875" y="990600"/>
            <a:ext cx="14716125" cy="19050"/>
          </a:xfrm>
          <a:prstGeom prst="rect">
            <a:avLst/>
          </a:prstGeom>
        </p:spPr>
      </p:pic>
      <p:pic>
        <p:nvPicPr>
          <p:cNvPr id="5" name="Group 49" descr="preencoded.png">    </p:cNvPr>
          <p:cNvPicPr>
            <a:picLocks noChangeAspect="1"/>
          </p:cNvPicPr>
          <p:nvPr/>
        </p:nvPicPr>
        <p:blipFill>
          <a:blip r:embed="rId4"/>
          <a:srcRect l="0" r="0" t="0" b="0"/>
          <a:stretch/>
        </p:blipFill>
        <p:spPr>
          <a:xfrm>
            <a:off x="761999" y="866775"/>
            <a:ext cx="1912055" cy="258628"/>
          </a:xfrm>
          <a:prstGeom prst="rect">
            <a:avLst/>
          </a:prstGeom>
        </p:spPr>
      </p:pic>
      <p:pic>
        <p:nvPicPr>
          <p:cNvPr id="6" name="Copy of Teine nurk-2 1" descr="preencoded.png">    </p:cNvPr>
          <p:cNvPicPr>
            <a:picLocks noChangeAspect="1"/>
          </p:cNvPicPr>
          <p:nvPr/>
        </p:nvPicPr>
        <p:blipFill>
          <a:blip r:embed="rId5"/>
          <a:srcRect l="0" r="0" t="0" b="0"/>
          <a:stretch/>
        </p:blipFill>
        <p:spPr>
          <a:xfrm>
            <a:off x="466725" y="2905125"/>
            <a:ext cx="7729077" cy="6191250"/>
          </a:xfrm>
          <a:prstGeom prst="rect">
            <a:avLst/>
          </a:prstGeom>
        </p:spPr>
      </p:pic>
      <p:pic>
        <p:nvPicPr>
          <p:cNvPr id="7" name="Vector" descr="preencoded.png">    </p:cNvPr>
          <p:cNvPicPr>
            <a:picLocks noChangeAspect="1"/>
          </p:cNvPicPr>
          <p:nvPr/>
        </p:nvPicPr>
        <p:blipFill>
          <a:blip r:embed="rId6"/>
          <a:srcRect l="0" r="0" t="0" b="0"/>
          <a:stretch/>
        </p:blipFill>
        <p:spPr>
          <a:xfrm>
            <a:off x="17240250" y="9334500"/>
            <a:ext cx="285750" cy="285750"/>
          </a:xfrm>
          <a:prstGeom prst="rect">
            <a:avLst/>
          </a:prstGeom>
        </p:spPr>
      </p:pic>
      <p:sp>
        <p:nvSpPr>
          <p:cNvPr id="8" name="Uhuru Park"/>
          <p:cNvSpPr/>
          <p:nvPr/>
        </p:nvSpPr>
        <p:spPr>
          <a:xfrm>
            <a:off x="762000" y="1895475"/>
            <a:ext cx="4838700" cy="1028700"/>
          </a:xfrm>
          <a:prstGeom prst="rect">
            <a:avLst/>
          </a:prstGeom>
          <a:noFill/>
          <a:ln/>
        </p:spPr>
        <p:txBody>
          <a:bodyPr wrap="square" lIns="0" tIns="0" rIns="0" bIns="0" rtlCol="0" anchor="t"/>
          <a:lstStyle/>
          <a:p>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U</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h</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u</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u</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P</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k</a:t>
            </a:r>
            <a:endParaRPr lang="en-US" sz="7200" dirty="0"/>
          </a:p>
        </p:txBody>
      </p:sp>
      <p:sp>
        <p:nvSpPr>
          <p:cNvPr id="9" name="The set up"/>
          <p:cNvSpPr/>
          <p:nvPr/>
        </p:nvSpPr>
        <p:spPr>
          <a:xfrm>
            <a:off x="10601325" y="1895475"/>
            <a:ext cx="4657725" cy="1028700"/>
          </a:xfrm>
          <a:prstGeom prst="rect">
            <a:avLst/>
          </a:prstGeom>
          <a:noFill/>
          <a:ln/>
        </p:spPr>
        <p:txBody>
          <a:bodyPr wrap="square" lIns="0" tIns="0" rIns="0" bIns="0" rtlCol="0" anchor="t"/>
          <a:lstStyle/>
          <a:p>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h</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s</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u</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p</a:t>
            </a:r>
            <a:endParaRPr lang="en-US" sz="7200" dirty="0"/>
          </a:p>
        </p:txBody>
      </p:sp>
      <p:sp>
        <p:nvSpPr>
          <p:cNvPr id="10" name="name_03"/>
          <p:cNvSpPr/>
          <p:nvPr/>
        </p:nvSpPr>
        <p:spPr>
          <a:xfrm>
            <a:off x="904875" y="9382125"/>
            <a:ext cx="304800" cy="190500"/>
          </a:xfrm>
          <a:prstGeom prst="rect">
            <a:avLst/>
          </a:prstGeom>
          <a:noFill/>
          <a:ln/>
        </p:spPr>
        <p:txBody>
          <a:bodyPr wrap="square" lIns="0" tIns="0" rIns="0" bIns="0" rtlCol="0" anchor="t"/>
          <a:lstStyle/>
          <a:p>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0</a:t>
            </a:r>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3</a:t>
            </a:r>
            <a:endParaRPr lang="en-US" sz="1500" dirty="0"/>
          </a:p>
        </p:txBody>
      </p:sp>
      <p:sp>
        <p:nvSpPr>
          <p:cNvPr id="11" name="Inadequate wastewater treatment infrastructure in Nairobi leads to water pollution and health hazards worsening the citys growing water scarcity issues The all-in-one system is fitted into a 20ft container Public sewage is treated for reuse for park irrig"/>
          <p:cNvSpPr/>
          <p:nvPr/>
        </p:nvSpPr>
        <p:spPr>
          <a:xfrm>
            <a:off x="10601325" y="3438525"/>
            <a:ext cx="5562600" cy="4953000"/>
          </a:xfrm>
          <a:prstGeom prst="rect">
            <a:avLst/>
          </a:prstGeom>
          <a:noFill/>
          <a:ln/>
        </p:spPr>
        <p:txBody>
          <a:bodyPr wrap="square" lIns="0" tIns="0" rIns="0" bIns="0" rtlCol="0" anchor="t"/>
          <a:lstStyle/>
          <a:p>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q</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z</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2</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k</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5</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baseline="30000" dirty="0">
                <a:solidFill>
                  <a:srgbClr val="000000"/>
                </a:solidFill>
                <a:latin typeface="Manrope Medium" pitchFamily="34" charset="0"/>
                <a:ea typeface="Manrope Medium" pitchFamily="34" charset="-122"/>
                <a:cs typeface="Manrope Medium" pitchFamily="34" charset="-120"/>
              </a:rPr>
              <a:t>3</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3</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1</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3</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k</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endParaRPr lang="en-US" sz="1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121212"/>
        </a:solidFill>
      </p:bgPr>
    </p:bg>
    <p:spTree>
      <p:nvGrpSpPr>
        <p:cNvPr id="1" name=""/>
        <p:cNvGrpSpPr/>
        <p:nvPr/>
      </p:nvGrpSpPr>
      <p:grpSpPr>
        <a:xfrm>
          <a:off x="0" y="0"/>
          <a:ext cx="0" cy="0"/>
          <a:chOff x="0" y="0"/>
          <a:chExt cx="0" cy="0"/>
        </a:xfrm>
      </p:grpSpPr>
      <p:pic>
        <p:nvPicPr>
          <p:cNvPr id="2" name="Vector 1" descr="preencoded.png">    </p:cNvPr>
          <p:cNvPicPr>
            <a:picLocks noChangeAspect="1"/>
          </p:cNvPicPr>
          <p:nvPr/>
        </p:nvPicPr>
        <p:blipFill>
          <a:blip r:embed="rId1"/>
          <a:srcRect l="0" r="0" t="0" b="0"/>
          <a:stretch/>
        </p:blipFill>
        <p:spPr>
          <a:xfrm>
            <a:off x="3571875" y="990600"/>
            <a:ext cx="14716125" cy="19050"/>
          </a:xfrm>
          <a:prstGeom prst="rect">
            <a:avLst/>
          </a:prstGeom>
        </p:spPr>
      </p:pic>
      <p:pic>
        <p:nvPicPr>
          <p:cNvPr id="3" name="Vector" descr="preencoded.png">    </p:cNvPr>
          <p:cNvPicPr>
            <a:picLocks noChangeAspect="1"/>
          </p:cNvPicPr>
          <p:nvPr/>
        </p:nvPicPr>
        <p:blipFill>
          <a:blip r:embed="rId2"/>
          <a:srcRect l="0" r="0" t="0" b="0"/>
          <a:stretch/>
        </p:blipFill>
        <p:spPr>
          <a:xfrm>
            <a:off x="17240250" y="9334500"/>
            <a:ext cx="285750" cy="285750"/>
          </a:xfrm>
          <a:prstGeom prst="rect">
            <a:avLst/>
          </a:prstGeom>
        </p:spPr>
      </p:pic>
      <p:pic>
        <p:nvPicPr>
          <p:cNvPr id="4" name="Group 49" descr="preencoded.png">    </p:cNvPr>
          <p:cNvPicPr>
            <a:picLocks noChangeAspect="1"/>
          </p:cNvPicPr>
          <p:nvPr/>
        </p:nvPicPr>
        <p:blipFill>
          <a:blip r:embed="rId3"/>
          <a:srcRect l="0" r="0" t="0" b="0"/>
          <a:stretch/>
        </p:blipFill>
        <p:spPr>
          <a:xfrm>
            <a:off x="761999" y="866775"/>
            <a:ext cx="1912055" cy="258628"/>
          </a:xfrm>
          <a:prstGeom prst="rect">
            <a:avLst/>
          </a:prstGeom>
        </p:spPr>
      </p:pic>
      <p:pic>
        <p:nvPicPr>
          <p:cNvPr id="5" name="Frame 1" descr="preencoded.png">    </p:cNvPr>
          <p:cNvPicPr>
            <a:picLocks noChangeAspect="1"/>
          </p:cNvPicPr>
          <p:nvPr/>
        </p:nvPicPr>
        <p:blipFill>
          <a:blip r:embed="rId4"/>
          <a:srcRect l="0" r="0" t="0" b="0"/>
          <a:stretch/>
        </p:blipFill>
        <p:spPr>
          <a:xfrm>
            <a:off x="762000" y="9334500"/>
            <a:ext cx="542925" cy="285750"/>
          </a:xfrm>
          <a:prstGeom prst="rect">
            <a:avLst/>
          </a:prstGeom>
        </p:spPr>
      </p:pic>
      <p:pic>
        <p:nvPicPr>
          <p:cNvPr id="6" name="IMG_20230321_173255" descr="preencoded.png">    </p:cNvPr>
          <p:cNvPicPr>
            <a:picLocks noChangeAspect="1"/>
          </p:cNvPicPr>
          <p:nvPr/>
        </p:nvPicPr>
        <p:blipFill>
          <a:blip r:embed="rId5"/>
          <a:srcRect l="0" r="0" t="0" b="0"/>
          <a:stretch/>
        </p:blipFill>
        <p:spPr>
          <a:xfrm>
            <a:off x="5143500" y="3762375"/>
            <a:ext cx="4286250" cy="5067300"/>
          </a:xfrm>
          <a:prstGeom prst="rect">
            <a:avLst/>
          </a:prstGeom>
        </p:spPr>
      </p:pic>
      <p:pic>
        <p:nvPicPr>
          <p:cNvPr id="7" name="IMG_20230321_172745" descr="preencoded.png">    </p:cNvPr>
          <p:cNvPicPr>
            <a:picLocks noChangeAspect="1"/>
          </p:cNvPicPr>
          <p:nvPr/>
        </p:nvPicPr>
        <p:blipFill>
          <a:blip r:embed="rId6"/>
          <a:srcRect l="0" r="0" t="0" b="0"/>
          <a:stretch/>
        </p:blipFill>
        <p:spPr>
          <a:xfrm>
            <a:off x="9886950" y="1819275"/>
            <a:ext cx="7058025" cy="5295900"/>
          </a:xfrm>
          <a:prstGeom prst="rect">
            <a:avLst/>
          </a:prstGeom>
        </p:spPr>
      </p:pic>
      <p:pic>
        <p:nvPicPr>
          <p:cNvPr id="8" name="IMG_20230321_173428" descr="preencoded.png">    </p:cNvPr>
          <p:cNvPicPr>
            <a:picLocks noChangeAspect="1"/>
          </p:cNvPicPr>
          <p:nvPr/>
        </p:nvPicPr>
        <p:blipFill>
          <a:blip r:embed="rId7"/>
          <a:srcRect l="0" r="0" t="0" b="0"/>
          <a:stretch/>
        </p:blipFill>
        <p:spPr>
          <a:xfrm>
            <a:off x="1085850" y="3762375"/>
            <a:ext cx="3810000" cy="5067300"/>
          </a:xfrm>
          <a:prstGeom prst="rect">
            <a:avLst/>
          </a:prstGeom>
        </p:spPr>
      </p:pic>
      <p:sp>
        <p:nvSpPr>
          <p:cNvPr id="9" name="Uhuru Park Nairobi"/>
          <p:cNvSpPr/>
          <p:nvPr/>
        </p:nvSpPr>
        <p:spPr>
          <a:xfrm>
            <a:off x="762000" y="1895475"/>
            <a:ext cx="8420100" cy="1028700"/>
          </a:xfrm>
          <a:prstGeom prst="rect">
            <a:avLst/>
          </a:prstGeom>
          <a:noFill/>
          <a:ln/>
        </p:spPr>
        <p:txBody>
          <a:bodyPr wrap="square" lIns="0" tIns="0" rIns="0" bIns="0" rtlCol="0" anchor="t"/>
          <a:lstStyle/>
          <a:p>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U</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h</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u</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u</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P</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k</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N</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i</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o</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b</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i</a:t>
            </a:r>
            <a:endParaRPr lang="en-US" sz="7200" dirty="0"/>
          </a:p>
        </p:txBody>
      </p:sp>
      <p:sp>
        <p:nvSpPr>
          <p:cNvPr id="10" name="name_04"/>
          <p:cNvSpPr/>
          <p:nvPr/>
        </p:nvSpPr>
        <p:spPr>
          <a:xfrm>
            <a:off x="904875" y="9382125"/>
            <a:ext cx="314325" cy="190500"/>
          </a:xfrm>
          <a:prstGeom prst="rect">
            <a:avLst/>
          </a:prstGeom>
          <a:noFill/>
          <a:ln/>
        </p:spPr>
        <p:txBody>
          <a:bodyPr wrap="square" lIns="0" tIns="0" rIns="0" bIns="0" rtlCol="0" anchor="t"/>
          <a:lstStyle/>
          <a:p>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0</a:t>
            </a:r>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4</a:t>
            </a:r>
            <a:endParaRPr lang="en-US" sz="15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p:bgPr>
    </p:bg>
    <p:spTree>
      <p:nvGrpSpPr>
        <p:cNvPr id="1" name=""/>
        <p:cNvGrpSpPr/>
        <p:nvPr/>
      </p:nvGrpSpPr>
      <p:grpSpPr>
        <a:xfrm>
          <a:off x="0" y="0"/>
          <a:ext cx="0" cy="0"/>
          <a:chOff x="0" y="0"/>
          <a:chExt cx="0" cy="0"/>
        </a:xfrm>
      </p:grpSpPr>
      <p:pic>
        <p:nvPicPr>
          <p:cNvPr id="2" name="Rectangle 1" descr="preencoded.png">    </p:cNvPr>
          <p:cNvPicPr>
            <a:picLocks noChangeAspect="1"/>
          </p:cNvPicPr>
          <p:nvPr/>
        </p:nvPicPr>
        <p:blipFill>
          <a:blip r:embed="rId1"/>
          <a:srcRect l="0" r="0" t="0" b="0"/>
          <a:stretch/>
        </p:blipFill>
        <p:spPr>
          <a:xfrm>
            <a:off x="0" y="0"/>
            <a:ext cx="9096375" cy="10287000"/>
          </a:xfrm>
          <a:prstGeom prst="rect">
            <a:avLst/>
          </a:prstGeom>
        </p:spPr>
      </p:pic>
      <p:pic>
        <p:nvPicPr>
          <p:cNvPr id="3" name="Frame 1" descr="preencoded.png">    </p:cNvPr>
          <p:cNvPicPr>
            <a:picLocks noChangeAspect="1"/>
          </p:cNvPicPr>
          <p:nvPr/>
        </p:nvPicPr>
        <p:blipFill>
          <a:blip r:embed="rId2"/>
          <a:srcRect l="0" r="0" t="0" b="0"/>
          <a:stretch/>
        </p:blipFill>
        <p:spPr>
          <a:xfrm>
            <a:off x="762000" y="9334500"/>
            <a:ext cx="533400" cy="285750"/>
          </a:xfrm>
          <a:prstGeom prst="rect">
            <a:avLst/>
          </a:prstGeom>
        </p:spPr>
      </p:pic>
      <p:pic>
        <p:nvPicPr>
          <p:cNvPr id="4" name="Vector 1" descr="preencoded.png">    </p:cNvPr>
          <p:cNvPicPr>
            <a:picLocks noChangeAspect="1"/>
          </p:cNvPicPr>
          <p:nvPr/>
        </p:nvPicPr>
        <p:blipFill>
          <a:blip r:embed="rId3"/>
          <a:srcRect l="0" r="0" t="0" b="0"/>
          <a:stretch/>
        </p:blipFill>
        <p:spPr>
          <a:xfrm>
            <a:off x="3571875" y="990600"/>
            <a:ext cx="14716125" cy="19050"/>
          </a:xfrm>
          <a:prstGeom prst="rect">
            <a:avLst/>
          </a:prstGeom>
        </p:spPr>
      </p:pic>
      <p:pic>
        <p:nvPicPr>
          <p:cNvPr id="5" name="Group 53" descr="preencoded.png">    </p:cNvPr>
          <p:cNvPicPr>
            <a:picLocks noChangeAspect="1"/>
          </p:cNvPicPr>
          <p:nvPr/>
        </p:nvPicPr>
        <p:blipFill>
          <a:blip r:embed="rId4"/>
          <a:srcRect l="0" r="0" t="0" b="0"/>
          <a:stretch/>
        </p:blipFill>
        <p:spPr>
          <a:xfrm>
            <a:off x="762000" y="838200"/>
            <a:ext cx="1419254" cy="332770"/>
          </a:xfrm>
          <a:prstGeom prst="rect">
            <a:avLst/>
          </a:prstGeom>
        </p:spPr>
      </p:pic>
      <p:pic>
        <p:nvPicPr>
          <p:cNvPr id="6" name="Duširuumiga konteiner 1" descr="preencoded.png">    </p:cNvPr>
          <p:cNvPicPr>
            <a:picLocks noChangeAspect="1"/>
          </p:cNvPicPr>
          <p:nvPr/>
        </p:nvPicPr>
        <p:blipFill>
          <a:blip r:embed="rId5"/>
          <a:srcRect l="0" r="0" t="0" b="0"/>
          <a:stretch/>
        </p:blipFill>
        <p:spPr>
          <a:xfrm>
            <a:off x="38100" y="3028950"/>
            <a:ext cx="7181850" cy="5734050"/>
          </a:xfrm>
          <a:prstGeom prst="rect">
            <a:avLst/>
          </a:prstGeom>
        </p:spPr>
      </p:pic>
      <p:pic>
        <p:nvPicPr>
          <p:cNvPr id="7" name="Vector" descr="preencoded.png">    </p:cNvPr>
          <p:cNvPicPr>
            <a:picLocks noChangeAspect="1"/>
          </p:cNvPicPr>
          <p:nvPr/>
        </p:nvPicPr>
        <p:blipFill>
          <a:blip r:embed="rId6"/>
          <a:srcRect l="0" r="0" t="0" b="0"/>
          <a:stretch/>
        </p:blipFill>
        <p:spPr>
          <a:xfrm>
            <a:off x="17240250" y="9334500"/>
            <a:ext cx="285750" cy="285750"/>
          </a:xfrm>
          <a:prstGeom prst="rect">
            <a:avLst/>
          </a:prstGeom>
        </p:spPr>
      </p:pic>
      <p:sp>
        <p:nvSpPr>
          <p:cNvPr id="8" name="US Army"/>
          <p:cNvSpPr/>
          <p:nvPr/>
        </p:nvSpPr>
        <p:spPr>
          <a:xfrm>
            <a:off x="762000" y="1895475"/>
            <a:ext cx="4181475" cy="1028700"/>
          </a:xfrm>
          <a:prstGeom prst="rect">
            <a:avLst/>
          </a:prstGeom>
          <a:noFill/>
          <a:ln/>
        </p:spPr>
        <p:txBody>
          <a:bodyPr wrap="square" lIns="0" tIns="0" rIns="0" bIns="0" rtlCol="0" anchor="t"/>
          <a:lstStyle/>
          <a:p>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U</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S</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m</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y</a:t>
            </a:r>
            <a:endParaRPr lang="en-US" sz="7200" dirty="0"/>
          </a:p>
        </p:txBody>
      </p:sp>
      <p:sp>
        <p:nvSpPr>
          <p:cNvPr id="9" name="The set up"/>
          <p:cNvSpPr/>
          <p:nvPr/>
        </p:nvSpPr>
        <p:spPr>
          <a:xfrm>
            <a:off x="10601325" y="1895475"/>
            <a:ext cx="4657725" cy="1028700"/>
          </a:xfrm>
          <a:prstGeom prst="rect">
            <a:avLst/>
          </a:prstGeom>
          <a:noFill/>
          <a:ln/>
        </p:spPr>
        <p:txBody>
          <a:bodyPr wrap="square" lIns="0" tIns="0" rIns="0" bIns="0" rtlCol="0" anchor="t"/>
          <a:lstStyle/>
          <a:p>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h</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s</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u</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p</a:t>
            </a:r>
            <a:endParaRPr lang="en-US" sz="7200" dirty="0"/>
          </a:p>
        </p:txBody>
      </p:sp>
      <p:sp>
        <p:nvSpPr>
          <p:cNvPr id="10" name="name_05"/>
          <p:cNvSpPr/>
          <p:nvPr/>
        </p:nvSpPr>
        <p:spPr>
          <a:xfrm>
            <a:off x="904875" y="9382125"/>
            <a:ext cx="304800" cy="190500"/>
          </a:xfrm>
          <a:prstGeom prst="rect">
            <a:avLst/>
          </a:prstGeom>
          <a:noFill/>
          <a:ln/>
        </p:spPr>
        <p:txBody>
          <a:bodyPr wrap="square" lIns="0" tIns="0" rIns="0" bIns="0" rtlCol="0" anchor="t"/>
          <a:lstStyle/>
          <a:p>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0</a:t>
            </a:r>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5</a:t>
            </a:r>
            <a:endParaRPr lang="en-US" sz="1500" dirty="0"/>
          </a:p>
        </p:txBody>
      </p:sp>
      <p:sp>
        <p:nvSpPr>
          <p:cNvPr id="11" name="Defence forces face increasing costs and logistical difficulties in supplying water to expeditionary forces in off-grid and hostile environments Mobile closed-loop water reuse systems for exercises and expeditionary deployments Up to 13m3 of greywater is"/>
          <p:cNvSpPr/>
          <p:nvPr/>
        </p:nvSpPr>
        <p:spPr>
          <a:xfrm>
            <a:off x="10601325" y="3438525"/>
            <a:ext cx="6562725" cy="5334000"/>
          </a:xfrm>
          <a:prstGeom prst="rect">
            <a:avLst/>
          </a:prstGeom>
          <a:noFill/>
          <a:ln/>
        </p:spPr>
        <p:txBody>
          <a:bodyPr wrap="square" lIns="0" tIns="0" rIns="0" bIns="0" rtlCol="0" anchor="t"/>
          <a:lstStyle/>
          <a:p>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x</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v</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x</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x</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1</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3</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baseline="30000" dirty="0">
                <a:solidFill>
                  <a:srgbClr val="000000"/>
                </a:solidFill>
                <a:latin typeface="Manrope Medium" pitchFamily="34" charset="0"/>
                <a:ea typeface="Manrope Medium" pitchFamily="34" charset="-122"/>
                <a:cs typeface="Manrope Medium" pitchFamily="34" charset="-120"/>
              </a:rPr>
              <a:t>3</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2</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2</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2</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3</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2</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2</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3</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x</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endParaRPr lang="en-US" sz="1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121212"/>
        </a:solidFill>
      </p:bgPr>
    </p:bg>
    <p:spTree>
      <p:nvGrpSpPr>
        <p:cNvPr id="1" name=""/>
        <p:cNvGrpSpPr/>
        <p:nvPr/>
      </p:nvGrpSpPr>
      <p:grpSpPr>
        <a:xfrm>
          <a:off x="0" y="0"/>
          <a:ext cx="0" cy="0"/>
          <a:chOff x="0" y="0"/>
          <a:chExt cx="0" cy="0"/>
        </a:xfrm>
      </p:grpSpPr>
      <p:pic>
        <p:nvPicPr>
          <p:cNvPr id="2" name="Vector 1" descr="preencoded.png">    </p:cNvPr>
          <p:cNvPicPr>
            <a:picLocks noChangeAspect="1"/>
          </p:cNvPicPr>
          <p:nvPr/>
        </p:nvPicPr>
        <p:blipFill>
          <a:blip r:embed="rId1"/>
          <a:srcRect l="0" r="0" t="0" b="0"/>
          <a:stretch/>
        </p:blipFill>
        <p:spPr>
          <a:xfrm>
            <a:off x="3571875" y="990600"/>
            <a:ext cx="14716125" cy="19050"/>
          </a:xfrm>
          <a:prstGeom prst="rect">
            <a:avLst/>
          </a:prstGeom>
        </p:spPr>
      </p:pic>
      <p:pic>
        <p:nvPicPr>
          <p:cNvPr id="3" name="Vector" descr="preencoded.png">    </p:cNvPr>
          <p:cNvPicPr>
            <a:picLocks noChangeAspect="1"/>
          </p:cNvPicPr>
          <p:nvPr/>
        </p:nvPicPr>
        <p:blipFill>
          <a:blip r:embed="rId2"/>
          <a:srcRect l="0" r="0" t="0" b="0"/>
          <a:stretch/>
        </p:blipFill>
        <p:spPr>
          <a:xfrm>
            <a:off x="17240250" y="9334500"/>
            <a:ext cx="285750" cy="285750"/>
          </a:xfrm>
          <a:prstGeom prst="rect">
            <a:avLst/>
          </a:prstGeom>
        </p:spPr>
      </p:pic>
      <p:pic>
        <p:nvPicPr>
          <p:cNvPr id="4" name="Group 53" descr="preencoded.png">    </p:cNvPr>
          <p:cNvPicPr>
            <a:picLocks noChangeAspect="1"/>
          </p:cNvPicPr>
          <p:nvPr/>
        </p:nvPicPr>
        <p:blipFill>
          <a:blip r:embed="rId3"/>
          <a:srcRect l="0" r="0" t="0" b="0"/>
          <a:stretch/>
        </p:blipFill>
        <p:spPr>
          <a:xfrm>
            <a:off x="762000" y="838200"/>
            <a:ext cx="1419254" cy="332770"/>
          </a:xfrm>
          <a:prstGeom prst="rect">
            <a:avLst/>
          </a:prstGeom>
        </p:spPr>
      </p:pic>
      <p:pic>
        <p:nvPicPr>
          <p:cNvPr id="5" name="TM_03327 1" descr="preencoded.png">    </p:cNvPr>
          <p:cNvPicPr>
            <a:picLocks noChangeAspect="1"/>
          </p:cNvPicPr>
          <p:nvPr/>
        </p:nvPicPr>
        <p:blipFill>
          <a:blip r:embed="rId4"/>
          <a:srcRect l="0" r="0" t="0" b="0"/>
          <a:stretch/>
        </p:blipFill>
        <p:spPr>
          <a:xfrm>
            <a:off x="7277100" y="6296025"/>
            <a:ext cx="4276725" cy="2781300"/>
          </a:xfrm>
          <a:prstGeom prst="rect">
            <a:avLst/>
          </a:prstGeom>
        </p:spPr>
      </p:pic>
      <p:pic>
        <p:nvPicPr>
          <p:cNvPr id="6" name="TM_03345 1" descr="preencoded.png">    </p:cNvPr>
          <p:cNvPicPr>
            <a:picLocks noChangeAspect="1"/>
          </p:cNvPicPr>
          <p:nvPr/>
        </p:nvPicPr>
        <p:blipFill>
          <a:blip r:embed="rId5"/>
          <a:srcRect l="0" r="0" t="0" b="0"/>
          <a:stretch/>
        </p:blipFill>
        <p:spPr>
          <a:xfrm>
            <a:off x="11782425" y="2085975"/>
            <a:ext cx="4791075" cy="7029450"/>
          </a:xfrm>
          <a:prstGeom prst="rect">
            <a:avLst/>
          </a:prstGeom>
        </p:spPr>
      </p:pic>
      <p:pic>
        <p:nvPicPr>
          <p:cNvPr id="7" name="TM_03314 1" descr="preencoded.png">    </p:cNvPr>
          <p:cNvPicPr>
            <a:picLocks noChangeAspect="1"/>
          </p:cNvPicPr>
          <p:nvPr/>
        </p:nvPicPr>
        <p:blipFill>
          <a:blip r:embed="rId6"/>
          <a:srcRect l="0" r="0" t="0" b="0"/>
          <a:stretch/>
        </p:blipFill>
        <p:spPr>
          <a:xfrm>
            <a:off x="7277100" y="2085975"/>
            <a:ext cx="4276725" cy="3952875"/>
          </a:xfrm>
          <a:prstGeom prst="rect">
            <a:avLst/>
          </a:prstGeom>
        </p:spPr>
      </p:pic>
      <p:pic>
        <p:nvPicPr>
          <p:cNvPr id="8" name="Untitled-6-PTbf945v8-transformed 1" descr="preencoded.png">    </p:cNvPr>
          <p:cNvPicPr>
            <a:picLocks noChangeAspect="1"/>
          </p:cNvPicPr>
          <p:nvPr/>
        </p:nvPicPr>
        <p:blipFill>
          <a:blip r:embed="rId7"/>
          <a:srcRect l="0" r="0" t="0" b="0"/>
          <a:stretch/>
        </p:blipFill>
        <p:spPr>
          <a:xfrm>
            <a:off x="1514475" y="3933825"/>
            <a:ext cx="5534025" cy="5143500"/>
          </a:xfrm>
          <a:prstGeom prst="rect">
            <a:avLst/>
          </a:prstGeom>
        </p:spPr>
      </p:pic>
      <p:pic>
        <p:nvPicPr>
          <p:cNvPr id="9" name="Frame 1" descr="preencoded.png">    </p:cNvPr>
          <p:cNvPicPr>
            <a:picLocks noChangeAspect="1"/>
          </p:cNvPicPr>
          <p:nvPr/>
        </p:nvPicPr>
        <p:blipFill>
          <a:blip r:embed="rId8"/>
          <a:srcRect l="0" r="0" t="0" b="0"/>
          <a:stretch/>
        </p:blipFill>
        <p:spPr>
          <a:xfrm>
            <a:off x="762000" y="9334500"/>
            <a:ext cx="542925" cy="285750"/>
          </a:xfrm>
          <a:prstGeom prst="rect">
            <a:avLst/>
          </a:prstGeom>
        </p:spPr>
      </p:pic>
      <p:sp>
        <p:nvSpPr>
          <p:cNvPr id="10" name="US Army"/>
          <p:cNvSpPr/>
          <p:nvPr/>
        </p:nvSpPr>
        <p:spPr>
          <a:xfrm>
            <a:off x="762000" y="1895475"/>
            <a:ext cx="4181475" cy="1028700"/>
          </a:xfrm>
          <a:prstGeom prst="rect">
            <a:avLst/>
          </a:prstGeom>
          <a:noFill/>
          <a:ln/>
        </p:spPr>
        <p:txBody>
          <a:bodyPr wrap="square" lIns="0" tIns="0" rIns="0" bIns="0" rtlCol="0" anchor="t"/>
          <a:lstStyle/>
          <a:p>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U</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S</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m</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y</a:t>
            </a:r>
            <a:endParaRPr lang="en-US" sz="7200" dirty="0"/>
          </a:p>
        </p:txBody>
      </p:sp>
      <p:sp>
        <p:nvSpPr>
          <p:cNvPr id="11" name="name_06"/>
          <p:cNvSpPr/>
          <p:nvPr/>
        </p:nvSpPr>
        <p:spPr>
          <a:xfrm>
            <a:off x="904875" y="9382125"/>
            <a:ext cx="314325" cy="190500"/>
          </a:xfrm>
          <a:prstGeom prst="rect">
            <a:avLst/>
          </a:prstGeom>
          <a:noFill/>
          <a:ln/>
        </p:spPr>
        <p:txBody>
          <a:bodyPr wrap="square" lIns="0" tIns="0" rIns="0" bIns="0" rtlCol="0" anchor="t"/>
          <a:lstStyle/>
          <a:p>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0</a:t>
            </a:r>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6</a:t>
            </a:r>
            <a:endParaRPr lang="en-US" sz="15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p:bgPr>
    </p:bg>
    <p:spTree>
      <p:nvGrpSpPr>
        <p:cNvPr id="1" name=""/>
        <p:cNvGrpSpPr/>
        <p:nvPr/>
      </p:nvGrpSpPr>
      <p:grpSpPr>
        <a:xfrm>
          <a:off x="0" y="0"/>
          <a:ext cx="0" cy="0"/>
          <a:chOff x="0" y="0"/>
          <a:chExt cx="0" cy="0"/>
        </a:xfrm>
      </p:grpSpPr>
      <p:pic>
        <p:nvPicPr>
          <p:cNvPr id="2" name="Rectangle 1" descr="preencoded.png">    </p:cNvPr>
          <p:cNvPicPr>
            <a:picLocks noChangeAspect="1"/>
          </p:cNvPicPr>
          <p:nvPr/>
        </p:nvPicPr>
        <p:blipFill>
          <a:blip r:embed="rId1"/>
          <a:srcRect l="0" r="0" t="0" b="0"/>
          <a:stretch/>
        </p:blipFill>
        <p:spPr>
          <a:xfrm>
            <a:off x="0" y="0"/>
            <a:ext cx="9096375" cy="10287000"/>
          </a:xfrm>
          <a:prstGeom prst="rect">
            <a:avLst/>
          </a:prstGeom>
        </p:spPr>
      </p:pic>
      <p:pic>
        <p:nvPicPr>
          <p:cNvPr id="3" name="Frame 1" descr="preencoded.png">    </p:cNvPr>
          <p:cNvPicPr>
            <a:picLocks noChangeAspect="1"/>
          </p:cNvPicPr>
          <p:nvPr/>
        </p:nvPicPr>
        <p:blipFill>
          <a:blip r:embed="rId2"/>
          <a:srcRect l="0" r="0" t="0" b="0"/>
          <a:stretch/>
        </p:blipFill>
        <p:spPr>
          <a:xfrm>
            <a:off x="762000" y="9334500"/>
            <a:ext cx="523875" cy="285750"/>
          </a:xfrm>
          <a:prstGeom prst="rect">
            <a:avLst/>
          </a:prstGeom>
        </p:spPr>
      </p:pic>
      <p:pic>
        <p:nvPicPr>
          <p:cNvPr id="4" name="Vector 1" descr="preencoded.png">    </p:cNvPr>
          <p:cNvPicPr>
            <a:picLocks noChangeAspect="1"/>
          </p:cNvPicPr>
          <p:nvPr/>
        </p:nvPicPr>
        <p:blipFill>
          <a:blip r:embed="rId3"/>
          <a:srcRect l="0" r="0" t="0" b="0"/>
          <a:stretch/>
        </p:blipFill>
        <p:spPr>
          <a:xfrm>
            <a:off x="3571875" y="990600"/>
            <a:ext cx="14716125" cy="19050"/>
          </a:xfrm>
          <a:prstGeom prst="rect">
            <a:avLst/>
          </a:prstGeom>
        </p:spPr>
      </p:pic>
      <p:pic>
        <p:nvPicPr>
          <p:cNvPr id="5" name="Group 53" descr="preencoded.png">    </p:cNvPr>
          <p:cNvPicPr>
            <a:picLocks noChangeAspect="1"/>
          </p:cNvPicPr>
          <p:nvPr/>
        </p:nvPicPr>
        <p:blipFill>
          <a:blip r:embed="rId4"/>
          <a:srcRect l="0" r="0" t="0" b="0"/>
          <a:stretch/>
        </p:blipFill>
        <p:spPr>
          <a:xfrm>
            <a:off x="762000" y="838200"/>
            <a:ext cx="1419254" cy="332770"/>
          </a:xfrm>
          <a:prstGeom prst="rect">
            <a:avLst/>
          </a:prstGeom>
        </p:spPr>
      </p:pic>
      <p:pic>
        <p:nvPicPr>
          <p:cNvPr id="6" name="Duširuumiga konteiner 1" descr="preencoded.png">    </p:cNvPr>
          <p:cNvPicPr>
            <a:picLocks noChangeAspect="1"/>
          </p:cNvPicPr>
          <p:nvPr/>
        </p:nvPicPr>
        <p:blipFill>
          <a:blip r:embed="rId5"/>
          <a:srcRect l="0" r="0" t="0" b="0"/>
          <a:stretch/>
        </p:blipFill>
        <p:spPr>
          <a:xfrm>
            <a:off x="38100" y="3028950"/>
            <a:ext cx="7181850" cy="5734050"/>
          </a:xfrm>
          <a:prstGeom prst="rect">
            <a:avLst/>
          </a:prstGeom>
        </p:spPr>
      </p:pic>
      <p:pic>
        <p:nvPicPr>
          <p:cNvPr id="7" name="Vector" descr="preencoded.png">    </p:cNvPr>
          <p:cNvPicPr>
            <a:picLocks noChangeAspect="1"/>
          </p:cNvPicPr>
          <p:nvPr/>
        </p:nvPicPr>
        <p:blipFill>
          <a:blip r:embed="rId6"/>
          <a:srcRect l="0" r="0" t="0" b="0"/>
          <a:stretch/>
        </p:blipFill>
        <p:spPr>
          <a:xfrm>
            <a:off x="17240250" y="9334500"/>
            <a:ext cx="285750" cy="285750"/>
          </a:xfrm>
          <a:prstGeom prst="rect">
            <a:avLst/>
          </a:prstGeom>
        </p:spPr>
      </p:pic>
      <p:sp>
        <p:nvSpPr>
          <p:cNvPr id="8" name="GDS"/>
          <p:cNvSpPr/>
          <p:nvPr/>
        </p:nvSpPr>
        <p:spPr>
          <a:xfrm>
            <a:off x="762000" y="1895475"/>
            <a:ext cx="1914525" cy="1028700"/>
          </a:xfrm>
          <a:prstGeom prst="rect">
            <a:avLst/>
          </a:prstGeom>
          <a:noFill/>
          <a:ln/>
        </p:spPr>
        <p:txBody>
          <a:bodyPr wrap="square" lIns="0" tIns="0" rIns="0" bIns="0" rtlCol="0" anchor="t"/>
          <a:lstStyle/>
          <a:p>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G</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D</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S</a:t>
            </a:r>
            <a:endParaRPr lang="en-US" sz="7200" dirty="0"/>
          </a:p>
        </p:txBody>
      </p:sp>
      <p:sp>
        <p:nvSpPr>
          <p:cNvPr id="9" name="The set up"/>
          <p:cNvSpPr/>
          <p:nvPr/>
        </p:nvSpPr>
        <p:spPr>
          <a:xfrm>
            <a:off x="10601325" y="1895475"/>
            <a:ext cx="4657725" cy="1028700"/>
          </a:xfrm>
          <a:prstGeom prst="rect">
            <a:avLst/>
          </a:prstGeom>
          <a:noFill/>
          <a:ln/>
        </p:spPr>
        <p:txBody>
          <a:bodyPr wrap="square" lIns="0" tIns="0" rIns="0" bIns="0" rtlCol="0" anchor="t"/>
          <a:lstStyle/>
          <a:p>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h</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s</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u</a:t>
            </a:r>
            <a:pPr algn="l" indent="0" marL="0">
              <a:lnSpc>
                <a:spcPts val="6854"/>
              </a:lnSpc>
              <a:buNone/>
            </a:pPr>
            <a:r>
              <a:rPr lang="en-US" sz="7200" dirty="0">
                <a:solidFill>
                  <a:srgbClr val="121212"/>
                </a:solidFill>
                <a:latin typeface="Manrope Medium" pitchFamily="34" charset="0"/>
                <a:ea typeface="Manrope Medium" pitchFamily="34" charset="-122"/>
                <a:cs typeface="Manrope Medium" pitchFamily="34" charset="-120"/>
              </a:rPr>
              <a:t>p</a:t>
            </a:r>
            <a:endParaRPr lang="en-US" sz="7200" dirty="0"/>
          </a:p>
        </p:txBody>
      </p:sp>
      <p:sp>
        <p:nvSpPr>
          <p:cNvPr id="10" name="name_07"/>
          <p:cNvSpPr/>
          <p:nvPr/>
        </p:nvSpPr>
        <p:spPr>
          <a:xfrm>
            <a:off x="904875" y="9382125"/>
            <a:ext cx="295275" cy="190500"/>
          </a:xfrm>
          <a:prstGeom prst="rect">
            <a:avLst/>
          </a:prstGeom>
          <a:noFill/>
          <a:ln/>
        </p:spPr>
        <p:txBody>
          <a:bodyPr wrap="square" lIns="0" tIns="0" rIns="0" bIns="0" rtlCol="0" anchor="t"/>
          <a:lstStyle/>
          <a:p>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0</a:t>
            </a:r>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7</a:t>
            </a:r>
            <a:endParaRPr lang="en-US" sz="1500" dirty="0"/>
          </a:p>
        </p:txBody>
      </p:sp>
      <p:sp>
        <p:nvSpPr>
          <p:cNvPr id="11" name="Rapidly deployable closed-loop containerized system delivered to Global Defence Solutions in Australia Integrated membrane bioreactor reverse osmosis UV and chlorination for optimal potable water A compact solution housed in a 10-foot sea container the sy"/>
          <p:cNvSpPr/>
          <p:nvPr/>
        </p:nvSpPr>
        <p:spPr>
          <a:xfrm>
            <a:off x="10601325" y="3438525"/>
            <a:ext cx="6181725" cy="4953000"/>
          </a:xfrm>
          <a:prstGeom prst="rect">
            <a:avLst/>
          </a:prstGeom>
          <a:noFill/>
          <a:ln/>
        </p:spPr>
        <p:txBody>
          <a:bodyPr wrap="square" lIns="0" tIns="0" rIns="0" bIns="0" rtlCol="0" anchor="t"/>
          <a:lstStyle/>
          <a:p>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z</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v</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v</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V</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1</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1</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5</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2</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5</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4</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5</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2</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5</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k</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x</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1</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5</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k</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2</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8</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k</a:t>
            </a:r>
            <a:pPr algn="l" indent="0" marL="0">
              <a:lnSpc>
                <a:spcPts val="2524"/>
              </a:lnSpc>
              <a:buNone/>
            </a:pPr>
            <a:r>
              <a:rPr lang="en-US" sz="1800" dirty="0">
                <a:solidFill>
                  <a:srgbClr val="000000"/>
                </a:solidFill>
                <a:latin typeface="Manrope Medium" pitchFamily="34" charset="0"/>
                <a:ea typeface="Manrope Medium" pitchFamily="34" charset="-122"/>
                <a:cs typeface="Manrope Medium" pitchFamily="34" charset="-120"/>
              </a:rPr>
              <a:t>g</a:t>
            </a:r>
            <a:endParaRPr lang="en-US" sz="1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121212"/>
        </a:solidFill>
      </p:bgPr>
    </p:bg>
    <p:spTree>
      <p:nvGrpSpPr>
        <p:cNvPr id="1" name=""/>
        <p:cNvGrpSpPr/>
        <p:nvPr/>
      </p:nvGrpSpPr>
      <p:grpSpPr>
        <a:xfrm>
          <a:off x="0" y="0"/>
          <a:ext cx="0" cy="0"/>
          <a:chOff x="0" y="0"/>
          <a:chExt cx="0" cy="0"/>
        </a:xfrm>
      </p:grpSpPr>
      <p:pic>
        <p:nvPicPr>
          <p:cNvPr id="2" name="Vector 1" descr="preencoded.png">    </p:cNvPr>
          <p:cNvPicPr>
            <a:picLocks noChangeAspect="1"/>
          </p:cNvPicPr>
          <p:nvPr/>
        </p:nvPicPr>
        <p:blipFill>
          <a:blip r:embed="rId1"/>
          <a:srcRect l="0" r="0" t="0" b="0"/>
          <a:stretch/>
        </p:blipFill>
        <p:spPr>
          <a:xfrm>
            <a:off x="3571875" y="990600"/>
            <a:ext cx="14716125" cy="19050"/>
          </a:xfrm>
          <a:prstGeom prst="rect">
            <a:avLst/>
          </a:prstGeom>
        </p:spPr>
      </p:pic>
      <p:pic>
        <p:nvPicPr>
          <p:cNvPr id="3" name="Vector" descr="preencoded.png">    </p:cNvPr>
          <p:cNvPicPr>
            <a:picLocks noChangeAspect="1"/>
          </p:cNvPicPr>
          <p:nvPr/>
        </p:nvPicPr>
        <p:blipFill>
          <a:blip r:embed="rId2"/>
          <a:srcRect l="0" r="0" t="0" b="0"/>
          <a:stretch/>
        </p:blipFill>
        <p:spPr>
          <a:xfrm>
            <a:off x="17240250" y="9334500"/>
            <a:ext cx="285750" cy="285750"/>
          </a:xfrm>
          <a:prstGeom prst="rect">
            <a:avLst/>
          </a:prstGeom>
        </p:spPr>
      </p:pic>
      <p:pic>
        <p:nvPicPr>
          <p:cNvPr id="4" name="Group 53" descr="preencoded.png">    </p:cNvPr>
          <p:cNvPicPr>
            <a:picLocks noChangeAspect="1"/>
          </p:cNvPicPr>
          <p:nvPr/>
        </p:nvPicPr>
        <p:blipFill>
          <a:blip r:embed="rId3"/>
          <a:srcRect l="0" r="0" t="0" b="0"/>
          <a:stretch/>
        </p:blipFill>
        <p:spPr>
          <a:xfrm>
            <a:off x="762000" y="838200"/>
            <a:ext cx="1419254" cy="332770"/>
          </a:xfrm>
          <a:prstGeom prst="rect">
            <a:avLst/>
          </a:prstGeom>
        </p:spPr>
      </p:pic>
      <p:pic>
        <p:nvPicPr>
          <p:cNvPr id="5" name="GDS-2 4" descr="preencoded.png">    </p:cNvPr>
          <p:cNvPicPr>
            <a:picLocks noChangeAspect="1"/>
          </p:cNvPicPr>
          <p:nvPr/>
        </p:nvPicPr>
        <p:blipFill>
          <a:blip r:embed="rId4"/>
          <a:srcRect l="0" r="0" t="0" b="0"/>
          <a:stretch/>
        </p:blipFill>
        <p:spPr>
          <a:xfrm>
            <a:off x="11401425" y="1428750"/>
            <a:ext cx="4800600" cy="2714625"/>
          </a:xfrm>
          <a:prstGeom prst="rect">
            <a:avLst/>
          </a:prstGeom>
        </p:spPr>
      </p:pic>
      <p:pic>
        <p:nvPicPr>
          <p:cNvPr id="6" name="GDS-30 1" descr="preencoded.png">    </p:cNvPr>
          <p:cNvPicPr>
            <a:picLocks noChangeAspect="1"/>
          </p:cNvPicPr>
          <p:nvPr/>
        </p:nvPicPr>
        <p:blipFill>
          <a:blip r:embed="rId5"/>
          <a:srcRect l="0" r="0" t="0" b="0"/>
          <a:stretch/>
        </p:blipFill>
        <p:spPr>
          <a:xfrm>
            <a:off x="11401425" y="4648200"/>
            <a:ext cx="4791075" cy="4733925"/>
          </a:xfrm>
          <a:prstGeom prst="rect">
            <a:avLst/>
          </a:prstGeom>
        </p:spPr>
      </p:pic>
      <p:pic>
        <p:nvPicPr>
          <p:cNvPr id="7" name="Frame 1" descr="preencoded.png">    </p:cNvPr>
          <p:cNvPicPr>
            <a:picLocks noChangeAspect="1"/>
          </p:cNvPicPr>
          <p:nvPr/>
        </p:nvPicPr>
        <p:blipFill>
          <a:blip r:embed="rId6"/>
          <a:srcRect l="0" r="0" t="0" b="0"/>
          <a:stretch/>
        </p:blipFill>
        <p:spPr>
          <a:xfrm>
            <a:off x="762000" y="9334500"/>
            <a:ext cx="542925" cy="285750"/>
          </a:xfrm>
          <a:prstGeom prst="rect">
            <a:avLst/>
          </a:prstGeom>
        </p:spPr>
      </p:pic>
      <p:pic>
        <p:nvPicPr>
          <p:cNvPr id="8" name="0J3A9138-Enhanced-NR 1" descr="preencoded.png">    </p:cNvPr>
          <p:cNvPicPr>
            <a:picLocks noChangeAspect="1"/>
          </p:cNvPicPr>
          <p:nvPr/>
        </p:nvPicPr>
        <p:blipFill>
          <a:blip r:embed="rId7"/>
          <a:srcRect l="0" r="0" t="0" b="0"/>
          <a:stretch/>
        </p:blipFill>
        <p:spPr>
          <a:xfrm>
            <a:off x="2076450" y="3257550"/>
            <a:ext cx="8239125" cy="5495925"/>
          </a:xfrm>
          <a:prstGeom prst="rect">
            <a:avLst/>
          </a:prstGeom>
        </p:spPr>
      </p:pic>
      <p:sp>
        <p:nvSpPr>
          <p:cNvPr id="9" name="GDS"/>
          <p:cNvSpPr/>
          <p:nvPr/>
        </p:nvSpPr>
        <p:spPr>
          <a:xfrm>
            <a:off x="762000" y="1895475"/>
            <a:ext cx="1914525" cy="1028700"/>
          </a:xfrm>
          <a:prstGeom prst="rect">
            <a:avLst/>
          </a:prstGeom>
          <a:noFill/>
          <a:ln/>
        </p:spPr>
        <p:txBody>
          <a:bodyPr wrap="square" lIns="0" tIns="0" rIns="0" bIns="0" rtlCol="0" anchor="t"/>
          <a:lstStyle/>
          <a:p>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G</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D</a:t>
            </a:r>
            <a:pPr algn="l" indent="0" marL="0">
              <a:lnSpc>
                <a:spcPts val="6854"/>
              </a:lnSpc>
              <a:buNone/>
            </a:pPr>
            <a:r>
              <a:rPr lang="en-US" sz="7200" dirty="0">
                <a:solidFill>
                  <a:srgbClr val="FFFFFF"/>
                </a:solidFill>
                <a:latin typeface="Manrope Medium" pitchFamily="34" charset="0"/>
                <a:ea typeface="Manrope Medium" pitchFamily="34" charset="-122"/>
                <a:cs typeface="Manrope Medium" pitchFamily="34" charset="-120"/>
              </a:rPr>
              <a:t>S</a:t>
            </a:r>
            <a:endParaRPr lang="en-US" sz="7200" dirty="0"/>
          </a:p>
        </p:txBody>
      </p:sp>
      <p:sp>
        <p:nvSpPr>
          <p:cNvPr id="10" name="name_08"/>
          <p:cNvSpPr/>
          <p:nvPr/>
        </p:nvSpPr>
        <p:spPr>
          <a:xfrm>
            <a:off x="904875" y="9382125"/>
            <a:ext cx="314325" cy="190500"/>
          </a:xfrm>
          <a:prstGeom prst="rect">
            <a:avLst/>
          </a:prstGeom>
          <a:noFill/>
          <a:ln/>
        </p:spPr>
        <p:txBody>
          <a:bodyPr wrap="square" lIns="0" tIns="0" rIns="0" bIns="0" rtlCol="0" anchor="t"/>
          <a:lstStyle/>
          <a:p>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0</a:t>
            </a:r>
            <a:pPr algn="l" indent="0" marL="0">
              <a:lnSpc>
                <a:spcPts val="1275"/>
              </a:lnSpc>
              <a:buNone/>
            </a:pPr>
            <a:r>
              <a:rPr lang="en-US" sz="1500" b="1" spc="75" kern="0" dirty="0">
                <a:solidFill>
                  <a:srgbClr val="FFFFFF"/>
                </a:solidFill>
                <a:latin typeface="Manrope Bold" pitchFamily="34" charset="0"/>
                <a:ea typeface="Manrope Bold" pitchFamily="34" charset="-122"/>
                <a:cs typeface="Manrope Bold" pitchFamily="34" charset="-120"/>
              </a:rPr>
              <a:t>8</a:t>
            </a:r>
            <a:endParaRPr lang="en-US" sz="15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27</Slides>
  <Notes>27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2024-10-28T11:04:47Z</dcterms:created>
  <dcterms:modified xsi:type="dcterms:W3CDTF">2024-10-28T11:04:47Z</dcterms:modified>
</cp:coreProperties>
</file>