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slideLayout" Target="../slideLayouts/slideLayout1.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slideLayout" Target="../slideLayouts/slideLayout1.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srcRect l="0" r="0" t="0" b="0"/>
          <a:stretch/>
        </p:blipFill>
        <p:spPr>
          <a:xfrm>
            <a:off x="762000" y="742950"/>
            <a:ext cx="1873144" cy="224387"/>
          </a:xfrm>
          <a:prstGeom prst="rect">
            <a:avLst/>
          </a:prstGeom>
        </p:spPr>
      </p:pic>
      <p:sp>
        <p:nvSpPr>
          <p:cNvPr id="5" name="The future is water reuse"/>
          <p:cNvSpPr/>
          <p:nvPr/>
        </p:nvSpPr>
        <p:spPr>
          <a:xfrm>
            <a:off x="685800" y="9334500"/>
            <a:ext cx="2533650" cy="190500"/>
          </a:xfrm>
          <a:prstGeom prst="rect">
            <a:avLst/>
          </a:prstGeom>
          <a:noFill/>
          <a:ln/>
        </p:spPr>
        <p:txBody>
          <a:bodyPr wrap="square" lIns="0" tIns="0" rIns="0" bIns="0" rtlCol="0" anchor="t"/>
          <a:lstStyle/>
          <a:p>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Industrial wastewater reuse systems"/>
          <p:cNvSpPr/>
          <p:nvPr/>
        </p:nvSpPr>
        <p:spPr>
          <a:xfrm>
            <a:off x="762000" y="3362325"/>
            <a:ext cx="9677400" cy="4086225"/>
          </a:xfrm>
          <a:prstGeom prst="rect">
            <a:avLst/>
          </a:prstGeom>
          <a:noFill/>
          <a:ln/>
        </p:spPr>
        <p:txBody>
          <a:bodyPr wrap="square" lIns="0" tIns="0" rIns="0" bIns="0" rtlCol="0" anchor="ctr"/>
          <a:lstStyle/>
          <a:p>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I</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n</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i</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l</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y</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srcRect l="0" r="0" t="0" b="0"/>
          <a:stretch/>
        </p:blipFill>
        <p:spPr>
          <a:xfrm>
            <a:off x="962025" y="5981700"/>
            <a:ext cx="276225" cy="266700"/>
          </a:xfrm>
          <a:prstGeom prst="rect">
            <a:avLst/>
          </a:prstGeom>
        </p:spPr>
      </p:pic>
      <p:pic>
        <p:nvPicPr>
          <p:cNvPr id="5" name="Mail / undefined / Glyph: undefined" descr="preencoded.png">    </p:cNvPr>
          <p:cNvPicPr>
            <a:picLocks noChangeAspect="1"/>
          </p:cNvPicPr>
          <p:nvPr/>
        </p:nvPicPr>
        <p:blipFill>
          <a:blip r:embed="rId4"/>
          <a:srcRect l="0" r="0" t="0" b="0"/>
          <a:stretch/>
        </p:blipFill>
        <p:spPr>
          <a:xfrm>
            <a:off x="952500" y="5448300"/>
            <a:ext cx="276225" cy="266700"/>
          </a:xfrm>
          <a:prstGeom prst="rect">
            <a:avLst/>
          </a:prstGeom>
        </p:spPr>
      </p:pic>
      <p:pic>
        <p:nvPicPr>
          <p:cNvPr id="6" name="Earth / undefined / Glyph: undefined" descr="preencoded.png">    </p:cNvPr>
          <p:cNvPicPr>
            <a:picLocks noChangeAspect="1"/>
          </p:cNvPicPr>
          <p:nvPr/>
        </p:nvPicPr>
        <p:blipFill>
          <a:blip r:embed="rId5"/>
          <a:srcRect l="0" r="0" t="0" b="0"/>
          <a:stretch/>
        </p:blipFill>
        <p:spPr>
          <a:xfrm>
            <a:off x="3429000" y="9296400"/>
            <a:ext cx="276225" cy="266700"/>
          </a:xfrm>
          <a:prstGeom prst="rect">
            <a:avLst/>
          </a:prstGeom>
        </p:spPr>
      </p:pic>
      <p:pic>
        <p:nvPicPr>
          <p:cNvPr id="7" name="LinkedIn_logo_In-Black logo" descr="preencoded.png">    </p:cNvPr>
          <p:cNvPicPr>
            <a:picLocks noChangeAspect="1"/>
          </p:cNvPicPr>
          <p:nvPr/>
        </p:nvPicPr>
        <p:blipFill>
          <a:blip r:embed="rId6"/>
          <a:srcRect l="0" r="0" t="0" b="0"/>
          <a:stretch/>
        </p:blipFill>
        <p:spPr>
          <a:xfrm>
            <a:off x="1000125" y="9324975"/>
            <a:ext cx="209550" cy="209550"/>
          </a:xfrm>
          <a:prstGeom prst="rect">
            <a:avLst/>
          </a:prstGeom>
        </p:spPr>
      </p:pic>
      <p:pic>
        <p:nvPicPr>
          <p:cNvPr id="8" name="Group 48" descr="preencoded.png">    </p:cNvPr>
          <p:cNvPicPr>
            <a:picLocks noChangeAspect="1"/>
          </p:cNvPicPr>
          <p:nvPr/>
        </p:nvPicPr>
        <p:blipFill>
          <a:blip r:embed="rId7"/>
          <a:srcRect l="0" r="0" t="0" b="0"/>
          <a:stretch/>
        </p:blipFill>
        <p:spPr>
          <a:xfrm>
            <a:off x="15735300" y="9344025"/>
            <a:ext cx="1590261" cy="190500"/>
          </a:xfrm>
          <a:prstGeom prst="rect">
            <a:avLst/>
          </a:prstGeom>
        </p:spPr>
      </p:pic>
      <p:pic>
        <p:nvPicPr>
          <p:cNvPr id="9" name="Call / undefined / Glyph: undefined" descr="preencoded.png">    </p:cNvPr>
          <p:cNvPicPr>
            <a:picLocks noChangeAspect="1"/>
          </p:cNvPicPr>
          <p:nvPr/>
        </p:nvPicPr>
        <p:blipFill>
          <a:blip r:embed="rId8"/>
          <a:srcRect l="0" r="0" t="0" b="0"/>
          <a:stretch/>
        </p:blipFill>
        <p:spPr>
          <a:xfrm>
            <a:off x="5591175" y="5981700"/>
            <a:ext cx="276225" cy="266700"/>
          </a:xfrm>
          <a:prstGeom prst="rect">
            <a:avLst/>
          </a:prstGeom>
        </p:spPr>
      </p:pic>
      <p:pic>
        <p:nvPicPr>
          <p:cNvPr id="10" name="Mail / undefined / Glyph: undefined" descr="preencoded.png">    </p:cNvPr>
          <p:cNvPicPr>
            <a:picLocks noChangeAspect="1"/>
          </p:cNvPicPr>
          <p:nvPr/>
        </p:nvPicPr>
        <p:blipFill>
          <a:blip r:embed="rId9"/>
          <a:srcRect l="0" r="0" t="0" b="0"/>
          <a:stretch/>
        </p:blipFill>
        <p:spPr>
          <a:xfrm>
            <a:off x="5581650" y="5448300"/>
            <a:ext cx="276225" cy="266700"/>
          </a:xfrm>
          <a:prstGeom prst="rect">
            <a:avLst/>
          </a:prstGeom>
        </p:spPr>
      </p:pic>
      <p:pic>
        <p:nvPicPr>
          <p:cNvPr id="11" name="Call / undefined / Glyph: undefined" descr="preencoded.png">    </p:cNvPr>
          <p:cNvPicPr>
            <a:picLocks noChangeAspect="1"/>
          </p:cNvPicPr>
          <p:nvPr/>
        </p:nvPicPr>
        <p:blipFill>
          <a:blip r:embed="rId10"/>
          <a:srcRect l="0" r="0" t="0" b="0"/>
          <a:stretch/>
        </p:blipFill>
        <p:spPr>
          <a:xfrm>
            <a:off x="10210800" y="5981700"/>
            <a:ext cx="276225" cy="266700"/>
          </a:xfrm>
          <a:prstGeom prst="rect">
            <a:avLst/>
          </a:prstGeom>
        </p:spPr>
      </p:pic>
      <p:pic>
        <p:nvPicPr>
          <p:cNvPr id="12" name="Mail / undefined / Glyph: undefined" descr="preencoded.png">    </p:cNvPr>
          <p:cNvPicPr>
            <a:picLocks noChangeAspect="1"/>
          </p:cNvPicPr>
          <p:nvPr/>
        </p:nvPicPr>
        <p:blipFill>
          <a:blip r:embed="rId11"/>
          <a:srcRect l="0" r="0" t="0" b="0"/>
          <a:stretch/>
        </p:blipFill>
        <p:spPr>
          <a:xfrm>
            <a:off x="10201275" y="5448300"/>
            <a:ext cx="276225" cy="266700"/>
          </a:xfrm>
          <a:prstGeom prst="rect">
            <a:avLst/>
          </a:prstGeom>
        </p:spPr>
      </p:pic>
      <p:sp>
        <p:nvSpPr>
          <p:cNvPr id="13" name="Jan Tomingas"/>
          <p:cNvSpPr/>
          <p:nvPr/>
        </p:nvSpPr>
        <p:spPr>
          <a:xfrm>
            <a:off x="952500" y="3790950"/>
            <a:ext cx="2752725"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14" name="Head of Sales and Partnerships"/>
          <p:cNvSpPr/>
          <p:nvPr/>
        </p:nvSpPr>
        <p:spPr>
          <a:xfrm>
            <a:off x="952500" y="4410075"/>
            <a:ext cx="39433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15" name="name_372 5620 3647"/>
          <p:cNvSpPr/>
          <p:nvPr/>
        </p:nvSpPr>
        <p:spPr>
          <a:xfrm>
            <a:off x="1428750" y="5934075"/>
            <a:ext cx="15716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16" name="jantomingasspacedripcom"/>
          <p:cNvSpPr/>
          <p:nvPr/>
        </p:nvSpPr>
        <p:spPr>
          <a:xfrm>
            <a:off x="1428750" y="5400675"/>
            <a:ext cx="29622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17" name="Spacedrip is an Estonian tech company with a vision for a healthy and sustainable use of Earths most vital resource  water"/>
          <p:cNvSpPr/>
          <p:nvPr/>
        </p:nvSpPr>
        <p:spPr>
          <a:xfrm>
            <a:off x="962025" y="2200275"/>
            <a:ext cx="2543175" cy="762000"/>
          </a:xfrm>
          <a:prstGeom prst="rect">
            <a:avLst/>
          </a:prstGeom>
          <a:noFill/>
          <a:ln/>
        </p:spPr>
        <p:txBody>
          <a:bodyPr wrap="square" lIns="0" tIns="0" rIns="0" bIns="0" rtlCol="0" anchor="t"/>
          <a:lstStyle/>
          <a:p>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18" name="wwwspacedripcom"/>
          <p:cNvSpPr/>
          <p:nvPr/>
        </p:nvSpPr>
        <p:spPr>
          <a:xfrm>
            <a:off x="3895725" y="9248775"/>
            <a:ext cx="20097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19" name="spacedrip"/>
          <p:cNvSpPr/>
          <p:nvPr/>
        </p:nvSpPr>
        <p:spPr>
          <a:xfrm>
            <a:off x="1438275" y="9248775"/>
            <a:ext cx="12096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0" name="James Parrish"/>
          <p:cNvSpPr/>
          <p:nvPr/>
        </p:nvSpPr>
        <p:spPr>
          <a:xfrm>
            <a:off x="5581650" y="3790950"/>
            <a:ext cx="28194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1" name="Account Manager"/>
          <p:cNvSpPr/>
          <p:nvPr/>
        </p:nvSpPr>
        <p:spPr>
          <a:xfrm>
            <a:off x="5581650" y="4410075"/>
            <a:ext cx="224790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2" name="name_372 5656 7175"/>
          <p:cNvSpPr/>
          <p:nvPr/>
        </p:nvSpPr>
        <p:spPr>
          <a:xfrm>
            <a:off x="6057900" y="5934075"/>
            <a:ext cx="15144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3" name="jamesparrishspacedripcom"/>
          <p:cNvSpPr/>
          <p:nvPr/>
        </p:nvSpPr>
        <p:spPr>
          <a:xfrm>
            <a:off x="6057900" y="5400675"/>
            <a:ext cx="30194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4" name="Kimmo Sna"/>
          <p:cNvSpPr/>
          <p:nvPr/>
        </p:nvSpPr>
        <p:spPr>
          <a:xfrm>
            <a:off x="10201275" y="3790950"/>
            <a:ext cx="25146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K</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õ</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endParaRPr lang="en-US" sz="3150" dirty="0"/>
          </a:p>
        </p:txBody>
      </p:sp>
      <p:sp>
        <p:nvSpPr>
          <p:cNvPr id="25" name="Sales Engineer"/>
          <p:cNvSpPr/>
          <p:nvPr/>
        </p:nvSpPr>
        <p:spPr>
          <a:xfrm>
            <a:off x="10201275" y="4410075"/>
            <a:ext cx="18859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6" name="name_372 5685 0955"/>
          <p:cNvSpPr/>
          <p:nvPr/>
        </p:nvSpPr>
        <p:spPr>
          <a:xfrm>
            <a:off x="10677525" y="5934075"/>
            <a:ext cx="16287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7" name="kimmosonaspacedripcom"/>
          <p:cNvSpPr/>
          <p:nvPr/>
        </p:nvSpPr>
        <p:spPr>
          <a:xfrm>
            <a:off x="10677525" y="5400675"/>
            <a:ext cx="2857500"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k</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Vector 1" descr="preencoded.png">    </p:cNvPr>
          <p:cNvPicPr>
            <a:picLocks noChangeAspect="1"/>
          </p:cNvPicPr>
          <p:nvPr/>
        </p:nvPicPr>
        <p:blipFill>
          <a:blip r:embed="rId2"/>
          <a:srcRect l="0" r="0" t="0" b="0"/>
          <a:stretch/>
        </p:blipFill>
        <p:spPr>
          <a:xfrm>
            <a:off x="3571875" y="990600"/>
            <a:ext cx="14716125" cy="19050"/>
          </a:xfrm>
          <a:prstGeom prst="rect">
            <a:avLst/>
          </a:prstGeom>
        </p:spPr>
      </p:pic>
      <p:pic>
        <p:nvPicPr>
          <p:cNvPr id="4" name="Group 47" descr="preencoded.png">    </p:cNvPr>
          <p:cNvPicPr>
            <a:picLocks noChangeAspect="1"/>
          </p:cNvPicPr>
          <p:nvPr/>
        </p:nvPicPr>
        <p:blipFill>
          <a:blip r:embed="rId3"/>
          <a:srcRect l="0" r="0" t="0" b="0"/>
          <a:stretch/>
        </p:blipFill>
        <p:spPr>
          <a:xfrm>
            <a:off x="762000" y="866775"/>
            <a:ext cx="2090703" cy="258628"/>
          </a:xfrm>
          <a:prstGeom prst="rect">
            <a:avLst/>
          </a:prstGeom>
        </p:spPr>
      </p:pic>
      <p:pic>
        <p:nvPicPr>
          <p:cNvPr id="5" name="MBR (1) 1" descr="preencoded.png">    </p:cNvPr>
          <p:cNvPicPr>
            <a:picLocks noChangeAspect="1"/>
          </p:cNvPicPr>
          <p:nvPr/>
        </p:nvPicPr>
        <p:blipFill>
          <a:blip r:embed="rId4"/>
          <a:srcRect l="0" r="0" t="0" b="0"/>
          <a:stretch/>
        </p:blipFill>
        <p:spPr>
          <a:xfrm>
            <a:off x="0" y="4286250"/>
            <a:ext cx="9096375" cy="4648200"/>
          </a:xfrm>
          <a:prstGeom prst="rect">
            <a:avLst/>
          </a:prstGeom>
        </p:spPr>
      </p:pic>
      <p:pic>
        <p:nvPicPr>
          <p:cNvPr id="6" name="Frame 1" descr="preencoded.png">    </p:cNvPr>
          <p:cNvPicPr>
            <a:picLocks noChangeAspect="1"/>
          </p:cNvPicPr>
          <p:nvPr/>
        </p:nvPicPr>
        <p:blipFill>
          <a:blip r:embed="rId5"/>
          <a:srcRect l="0" r="0" t="0" b="0"/>
          <a:stretch/>
        </p:blipFill>
        <p:spPr>
          <a:xfrm>
            <a:off x="762000" y="9372600"/>
            <a:ext cx="495300" cy="247650"/>
          </a:xfrm>
          <a:prstGeom prst="rect">
            <a:avLst/>
          </a:prstGeom>
        </p:spPr>
      </p:pic>
      <p:sp>
        <p:nvSpPr>
          <p:cNvPr id="7" name="Paper  Pulp Factory"/>
          <p:cNvSpPr/>
          <p:nvPr/>
        </p:nvSpPr>
        <p:spPr>
          <a:xfrm>
            <a:off x="762000" y="1895475"/>
            <a:ext cx="7639050" cy="20574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&amp;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8"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9" name="Implementing a containerized system to treat the paper factorys wastewater and reuse water for paper edge protectors production The first phase of the project is one 40ft containerized MBR system treating and reusing 60 cubic meters of wastewater daily A"/>
          <p:cNvSpPr/>
          <p:nvPr/>
        </p:nvSpPr>
        <p:spPr>
          <a:xfrm>
            <a:off x="10601325" y="3438525"/>
            <a:ext cx="6210300" cy="4191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
        <p:nvSpPr>
          <p:cNvPr id="10" name="name_08"/>
          <p:cNvSpPr/>
          <p:nvPr/>
        </p:nvSpPr>
        <p:spPr>
          <a:xfrm>
            <a:off x="904875" y="9420225"/>
            <a:ext cx="266700" cy="152400"/>
          </a:xfrm>
          <a:prstGeom prst="rect">
            <a:avLst/>
          </a:prstGeom>
          <a:noFill/>
          <a:ln/>
        </p:spPr>
        <p:txBody>
          <a:bodyPr wrap="square" lIns="0" tIns="0" rIns="0" bIns="0" rtlCol="0" anchor="t"/>
          <a:lstStyle/>
          <a:p>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0</a:t>
            </a:r>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8</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21212"/>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7240250" y="9334500"/>
            <a:ext cx="285750" cy="285750"/>
          </a:xfrm>
          <a:prstGeom prst="rect">
            <a:avLst/>
          </a:prstGeom>
        </p:spPr>
      </p:pic>
      <p:pic>
        <p:nvPicPr>
          <p:cNvPr id="3" name="Vector 1" descr="preencoded.png">    </p:cNvPr>
          <p:cNvPicPr>
            <a:picLocks noChangeAspect="1"/>
          </p:cNvPicPr>
          <p:nvPr/>
        </p:nvPicPr>
        <p:blipFill>
          <a:blip r:embed="rId2"/>
          <a:srcRect l="0" r="0" t="0" b="0"/>
          <a:stretch/>
        </p:blipFill>
        <p:spPr>
          <a:xfrm>
            <a:off x="3571875" y="990600"/>
            <a:ext cx="14716125" cy="19050"/>
          </a:xfrm>
          <a:prstGeom prst="rect">
            <a:avLst/>
          </a:prstGeom>
        </p:spPr>
      </p:pic>
      <p:pic>
        <p:nvPicPr>
          <p:cNvPr id="4" name="Group 47" descr="preencoded.png">    </p:cNvPr>
          <p:cNvPicPr>
            <a:picLocks noChangeAspect="1"/>
          </p:cNvPicPr>
          <p:nvPr/>
        </p:nvPicPr>
        <p:blipFill>
          <a:blip r:embed="rId3"/>
          <a:srcRect l="0" r="0" t="0" b="0"/>
          <a:stretch/>
        </p:blipFill>
        <p:spPr>
          <a:xfrm>
            <a:off x="762000" y="866775"/>
            <a:ext cx="2090703" cy="258628"/>
          </a:xfrm>
          <a:prstGeom prst="rect">
            <a:avLst/>
          </a:prstGeom>
        </p:spPr>
      </p:pic>
      <p:pic>
        <p:nvPicPr>
          <p:cNvPr id="5" name="DSCF2131 1" descr="preencoded.png">    </p:cNvPr>
          <p:cNvPicPr>
            <a:picLocks noChangeAspect="1"/>
          </p:cNvPicPr>
          <p:nvPr/>
        </p:nvPicPr>
        <p:blipFill>
          <a:blip r:embed="rId4"/>
          <a:srcRect l="0" r="0" t="0" b="0"/>
          <a:stretch/>
        </p:blipFill>
        <p:spPr>
          <a:xfrm>
            <a:off x="1504950" y="3981450"/>
            <a:ext cx="7239000" cy="4829175"/>
          </a:xfrm>
          <a:prstGeom prst="rect">
            <a:avLst/>
          </a:prstGeom>
        </p:spPr>
      </p:pic>
      <p:pic>
        <p:nvPicPr>
          <p:cNvPr id="6" name="DSCF2111 1" descr="preencoded.png">    </p:cNvPr>
          <p:cNvPicPr>
            <a:picLocks noChangeAspect="1"/>
          </p:cNvPicPr>
          <p:nvPr/>
        </p:nvPicPr>
        <p:blipFill>
          <a:blip r:embed="rId5"/>
          <a:srcRect l="0" r="0" t="0" b="0"/>
          <a:stretch/>
        </p:blipFill>
        <p:spPr>
          <a:xfrm>
            <a:off x="9515475" y="1895475"/>
            <a:ext cx="7239000" cy="4819650"/>
          </a:xfrm>
          <a:prstGeom prst="rect">
            <a:avLst/>
          </a:prstGeom>
        </p:spPr>
      </p:pic>
      <p:pic>
        <p:nvPicPr>
          <p:cNvPr id="7" name="Frame 1" descr="preencoded.png">    </p:cNvPr>
          <p:cNvPicPr>
            <a:picLocks noChangeAspect="1"/>
          </p:cNvPicPr>
          <p:nvPr/>
        </p:nvPicPr>
        <p:blipFill>
          <a:blip r:embed="rId6"/>
          <a:srcRect l="0" r="0" t="0" b="0"/>
          <a:stretch/>
        </p:blipFill>
        <p:spPr>
          <a:xfrm>
            <a:off x="762000" y="9372600"/>
            <a:ext cx="495300" cy="247650"/>
          </a:xfrm>
          <a:prstGeom prst="rect">
            <a:avLst/>
          </a:prstGeom>
        </p:spPr>
      </p:pic>
      <p:sp>
        <p:nvSpPr>
          <p:cNvPr id="8" name="Papermill"/>
          <p:cNvSpPr/>
          <p:nvPr/>
        </p:nvSpPr>
        <p:spPr>
          <a:xfrm>
            <a:off x="762000" y="1895475"/>
            <a:ext cx="40862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endParaRPr lang="en-US" sz="7200" dirty="0"/>
          </a:p>
        </p:txBody>
      </p:sp>
      <p:sp>
        <p:nvSpPr>
          <p:cNvPr id="9" name="name_09"/>
          <p:cNvSpPr/>
          <p:nvPr/>
        </p:nvSpPr>
        <p:spPr>
          <a:xfrm>
            <a:off x="904875" y="9420225"/>
            <a:ext cx="266700" cy="152400"/>
          </a:xfrm>
          <a:prstGeom prst="rect">
            <a:avLst/>
          </a:prstGeom>
          <a:noFill/>
          <a:ln/>
        </p:spPr>
        <p:txBody>
          <a:bodyPr wrap="square" lIns="0" tIns="0" rIns="0" bIns="0" rtlCol="0" anchor="t"/>
          <a:lstStyle/>
          <a:p>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0</a:t>
            </a:r>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9</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82125"/>
            <a:ext cx="504825" cy="28575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Vector" descr="preencoded.png">    </p:cNvPr>
          <p:cNvPicPr>
            <a:picLocks noChangeAspect="1"/>
          </p:cNvPicPr>
          <p:nvPr/>
        </p:nvPicPr>
        <p:blipFill>
          <a:blip r:embed="rId4"/>
          <a:srcRect l="0" r="0" t="0" b="0"/>
          <a:stretch/>
        </p:blipFill>
        <p:spPr>
          <a:xfrm>
            <a:off x="17002125" y="9401175"/>
            <a:ext cx="247650" cy="247650"/>
          </a:xfrm>
          <a:prstGeom prst="rect">
            <a:avLst/>
          </a:prstGeom>
        </p:spPr>
      </p:pic>
      <p:sp>
        <p:nvSpPr>
          <p:cNvPr id="6" name="Our goal is to build water resilience by decentralizing water management with onsite water reuse"/>
          <p:cNvSpPr/>
          <p:nvPr/>
        </p:nvSpPr>
        <p:spPr>
          <a:xfrm>
            <a:off x="1152525" y="7191375"/>
            <a:ext cx="698182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z</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7" name="Founded in 2020  Spacedrip has developed systems that provide wastewater treatment and water reuse systems for defence emergency industrial sectors and off-grid and urban communities"/>
          <p:cNvSpPr/>
          <p:nvPr/>
        </p:nvSpPr>
        <p:spPr>
          <a:xfrm>
            <a:off x="1152525" y="5286375"/>
            <a:ext cx="6791325" cy="1524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endParaRPr lang="en-US" sz="1800" dirty="0"/>
          </a:p>
        </p:txBody>
      </p:sp>
      <p:sp>
        <p:nvSpPr>
          <p:cNvPr id="8" name="Spacedrip is an Estonian tech company with a vision for healthy and sustainable use of Earths most vital resource  water"/>
          <p:cNvSpPr/>
          <p:nvPr/>
        </p:nvSpPr>
        <p:spPr>
          <a:xfrm>
            <a:off x="962025" y="1095375"/>
            <a:ext cx="8334375" cy="3429000"/>
          </a:xfrm>
          <a:prstGeom prst="rect">
            <a:avLst/>
          </a:prstGeom>
          <a:noFill/>
          <a:ln/>
        </p:spPr>
        <p:txBody>
          <a:bodyPr wrap="square" lIns="0" tIns="0" rIns="0" bIns="0" rtlCol="0" anchor="t"/>
          <a:lstStyle/>
          <a:p>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p</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d</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r</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i</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t</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h</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 </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o</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m</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p</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n</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y</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y</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b</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m</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 </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w</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t</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endParaRPr lang="en-US" sz="4800" dirty="0"/>
          </a:p>
        </p:txBody>
      </p:sp>
      <p:sp>
        <p:nvSpPr>
          <p:cNvPr id="9" name="name_01"/>
          <p:cNvSpPr/>
          <p:nvPr/>
        </p:nvSpPr>
        <p:spPr>
          <a:xfrm>
            <a:off x="904875" y="9429750"/>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1</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simone-hutsch-jwIBqRGLb6I-unsplash (1) 1"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4"/>
          <a:srcRect l="0" r="0" t="0" b="0"/>
          <a:stretch/>
        </p:blipFill>
        <p:spPr>
          <a:xfrm>
            <a:off x="762000" y="9382125"/>
            <a:ext cx="542925" cy="285750"/>
          </a:xfrm>
          <a:prstGeom prst="rect">
            <a:avLst/>
          </a:prstGeom>
        </p:spPr>
      </p:pic>
      <p:sp>
        <p:nvSpPr>
          <p:cNvPr id="6" name="Stringent Regulations - Navigating complex environmental compliance standards Excessive Water Consumption - Inefficient processes lead to significant water waste High Water Prices - Escalating costs amplify the impact of water inefficiency ROI Challenges"/>
          <p:cNvSpPr/>
          <p:nvPr/>
        </p:nvSpPr>
        <p:spPr>
          <a:xfrm>
            <a:off x="1152525" y="3000375"/>
            <a:ext cx="6800850" cy="4191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x</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j</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7" name="Water challenges for the industrial sector"/>
          <p:cNvSpPr/>
          <p:nvPr/>
        </p:nvSpPr>
        <p:spPr>
          <a:xfrm>
            <a:off x="962025" y="1095375"/>
            <a:ext cx="7105650" cy="1371600"/>
          </a:xfrm>
          <a:prstGeom prst="rect">
            <a:avLst/>
          </a:prstGeom>
          <a:noFill/>
          <a:ln/>
        </p:spPr>
        <p:txBody>
          <a:bodyPr wrap="square" lIns="0" tIns="0" rIns="0" bIns="0" rtlCol="0" anchor="t"/>
          <a:lstStyle/>
          <a:p>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h</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l</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l</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n</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g</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endParaRPr lang="en-US" sz="4800" dirty="0"/>
          </a:p>
        </p:txBody>
      </p:sp>
      <p:sp>
        <p:nvSpPr>
          <p:cNvPr id="8" name="name_02"/>
          <p:cNvSpPr/>
          <p:nvPr/>
        </p:nvSpPr>
        <p:spPr>
          <a:xfrm>
            <a:off x="904875" y="9429750"/>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2"/>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Vector" descr="preencoded.png">    </p:cNvPr>
          <p:cNvPicPr>
            <a:picLocks noChangeAspect="1"/>
          </p:cNvPicPr>
          <p:nvPr/>
        </p:nvPicPr>
        <p:blipFill>
          <a:blip r:embed="rId4"/>
          <a:srcRect l="0" r="0" t="0" b="0"/>
          <a:stretch/>
        </p:blipFill>
        <p:spPr>
          <a:xfrm>
            <a:off x="17002125" y="9401175"/>
            <a:ext cx="247650" cy="247650"/>
          </a:xfrm>
          <a:prstGeom prst="rect">
            <a:avLst/>
          </a:prstGeom>
        </p:spPr>
      </p:pic>
      <p:pic>
        <p:nvPicPr>
          <p:cNvPr id="6" name="Frame 1" descr="preencoded.png">    </p:cNvPr>
          <p:cNvPicPr>
            <a:picLocks noChangeAspect="1"/>
          </p:cNvPicPr>
          <p:nvPr/>
        </p:nvPicPr>
        <p:blipFill>
          <a:blip r:embed="rId5"/>
          <a:srcRect l="0" r="0" t="0" b="0"/>
          <a:stretch/>
        </p:blipFill>
        <p:spPr>
          <a:xfrm>
            <a:off x="766763" y="9382125"/>
            <a:ext cx="533400" cy="285750"/>
          </a:xfrm>
          <a:prstGeom prst="rect">
            <a:avLst/>
          </a:prstGeom>
        </p:spPr>
      </p:pic>
      <p:pic>
        <p:nvPicPr>
          <p:cNvPr id="7" name="Render 2 2" descr="preencoded.png">    </p:cNvPr>
          <p:cNvPicPr>
            <a:picLocks noChangeAspect="1"/>
          </p:cNvPicPr>
          <p:nvPr/>
        </p:nvPicPr>
        <p:blipFill>
          <a:blip r:embed="rId6"/>
          <a:srcRect l="0" r="0" t="0" b="0"/>
          <a:stretch/>
        </p:blipFill>
        <p:spPr>
          <a:xfrm>
            <a:off x="10677525" y="0"/>
            <a:ext cx="7610475" cy="8572500"/>
          </a:xfrm>
          <a:prstGeom prst="rect">
            <a:avLst/>
          </a:prstGeom>
        </p:spPr>
      </p:pic>
      <p:pic>
        <p:nvPicPr>
          <p:cNvPr id="8" name="MBR (1) 1" descr="preencoded.png">    </p:cNvPr>
          <p:cNvPicPr>
            <a:picLocks noChangeAspect="1"/>
          </p:cNvPicPr>
          <p:nvPr/>
        </p:nvPicPr>
        <p:blipFill>
          <a:blip r:embed="rId7"/>
          <a:srcRect l="0" r="0" t="0" b="0"/>
          <a:stretch/>
        </p:blipFill>
        <p:spPr>
          <a:xfrm>
            <a:off x="11696700" y="2762250"/>
            <a:ext cx="6591300" cy="6076950"/>
          </a:xfrm>
          <a:prstGeom prst="rect">
            <a:avLst/>
          </a:prstGeom>
        </p:spPr>
      </p:pic>
      <p:sp>
        <p:nvSpPr>
          <p:cNvPr id="9" name="Energy-Efficient Operation - Minimizing consumption for cost savings environmental responsibility and effective water reuse Long-Term ROI Potential - Demonstrating a compelling average ROI of 3 to 7 years with Spacedrip systems Compact Design - Efficientl"/>
          <p:cNvSpPr/>
          <p:nvPr/>
        </p:nvSpPr>
        <p:spPr>
          <a:xfrm>
            <a:off x="1152525" y="3000375"/>
            <a:ext cx="6800850" cy="5715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3</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7</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z</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endParaRPr lang="en-US" sz="1800" dirty="0"/>
          </a:p>
        </p:txBody>
      </p:sp>
      <p:sp>
        <p:nvSpPr>
          <p:cNvPr id="10" name="Water solutions for the industrial sector"/>
          <p:cNvSpPr/>
          <p:nvPr/>
        </p:nvSpPr>
        <p:spPr>
          <a:xfrm>
            <a:off x="962025" y="1095375"/>
            <a:ext cx="7105650" cy="1371600"/>
          </a:xfrm>
          <a:prstGeom prst="rect">
            <a:avLst/>
          </a:prstGeom>
          <a:noFill/>
          <a:ln/>
        </p:spPr>
        <p:txBody>
          <a:bodyPr wrap="square" lIns="0" tIns="0" rIns="0" bIns="0" rtlCol="0" anchor="t"/>
          <a:lstStyle/>
          <a:p>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o</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l</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u</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t</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i</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o</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n</a:t>
            </a:r>
            <a:pPr algn="l" indent="0" marL="0">
              <a:lnSpc>
                <a:spcPts val="4610"/>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endParaRPr lang="en-US" sz="4800" dirty="0"/>
          </a:p>
        </p:txBody>
      </p:sp>
      <p:sp>
        <p:nvSpPr>
          <p:cNvPr id="11" name="name_03"/>
          <p:cNvSpPr/>
          <p:nvPr/>
        </p:nvSpPr>
        <p:spPr>
          <a:xfrm>
            <a:off x="909638" y="9429750"/>
            <a:ext cx="3048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3</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victor-2PJMDIgK9EA-unsplash (1) 1"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4"/>
          <a:srcRect l="0" r="0" t="0" b="0"/>
          <a:stretch/>
        </p:blipFill>
        <p:spPr>
          <a:xfrm>
            <a:off x="762000" y="9382125"/>
            <a:ext cx="542925" cy="285750"/>
          </a:xfrm>
          <a:prstGeom prst="rect">
            <a:avLst/>
          </a:prstGeom>
        </p:spPr>
      </p:pic>
      <p:sp>
        <p:nvSpPr>
          <p:cNvPr id="6" name="Water Risk Management - improved control of water production enables better mitigation of water quantity and quality risks Cost Savings - Minimizes costs associated with water procurement disposal and energy consumption offering financial benefits alongsi"/>
          <p:cNvSpPr/>
          <p:nvPr/>
        </p:nvSpPr>
        <p:spPr>
          <a:xfrm>
            <a:off x="1152525" y="3000375"/>
            <a:ext cx="7953375" cy="495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k</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Q</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endParaRPr lang="en-US" sz="1800" dirty="0"/>
          </a:p>
        </p:txBody>
      </p:sp>
      <p:sp>
        <p:nvSpPr>
          <p:cNvPr id="7" name="ESG Benefits of Spacedrip Industrial Product Line"/>
          <p:cNvSpPr/>
          <p:nvPr/>
        </p:nvSpPr>
        <p:spPr>
          <a:xfrm>
            <a:off x="962025" y="1095375"/>
            <a:ext cx="7600950" cy="13716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B</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f</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p</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p</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P</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endParaRPr lang="en-US" sz="4800" dirty="0"/>
          </a:p>
        </p:txBody>
      </p:sp>
      <p:sp>
        <p:nvSpPr>
          <p:cNvPr id="8" name="name_04"/>
          <p:cNvSpPr/>
          <p:nvPr/>
        </p:nvSpPr>
        <p:spPr>
          <a:xfrm>
            <a:off x="904875" y="9429750"/>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4"/>
          <a:srcRect l="0" r="0" t="0" b="0"/>
          <a:stretch/>
        </p:blipFill>
        <p:spPr>
          <a:xfrm>
            <a:off x="762000" y="9382125"/>
            <a:ext cx="533400" cy="285750"/>
          </a:xfrm>
          <a:prstGeom prst="rect">
            <a:avLst/>
          </a:prstGeom>
        </p:spPr>
      </p:pic>
      <p:sp>
        <p:nvSpPr>
          <p:cNvPr id="6" name="Technology"/>
          <p:cNvSpPr/>
          <p:nvPr/>
        </p:nvSpPr>
        <p:spPr>
          <a:xfrm>
            <a:off x="962025" y="1095375"/>
            <a:ext cx="35814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7" name="Improved wastewater treatment technology paired with advanced sensors user-friendly software and automation for more efficient results"/>
          <p:cNvSpPr/>
          <p:nvPr/>
        </p:nvSpPr>
        <p:spPr>
          <a:xfrm>
            <a:off x="1152525" y="2390775"/>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Robotized treatment processes reduce energy demand and maintenance needs by up to 70 compared to traditional wastewater treatment plants"/>
          <p:cNvSpPr/>
          <p:nvPr/>
        </p:nvSpPr>
        <p:spPr>
          <a:xfrm>
            <a:off x="1152525" y="3533775"/>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7</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0</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An additional automated reverse osmosis module with a disinfection module is used when treated water is reused for potable applications"/>
          <p:cNvSpPr/>
          <p:nvPr/>
        </p:nvSpPr>
        <p:spPr>
          <a:xfrm>
            <a:off x="1152525" y="6200775"/>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The technology is fitted in on-ground or underground tanks and containers by Spacedrip or by Spacedrips partners"/>
          <p:cNvSpPr/>
          <p:nvPr/>
        </p:nvSpPr>
        <p:spPr>
          <a:xfrm>
            <a:off x="1152525" y="7343775"/>
            <a:ext cx="7943850"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1" name="Our core technology is aerobic membrane bioreactor MBR Wastewater is treated with activated sludge and water is filtered to solid-free permeate with microfiltration membranes with a pore size of 02 m"/>
          <p:cNvSpPr/>
          <p:nvPr/>
        </p:nvSpPr>
        <p:spPr>
          <a:xfrm>
            <a:off x="1152525" y="4676775"/>
            <a:ext cx="7953375" cy="1143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μ</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2" name="name_05"/>
          <p:cNvSpPr/>
          <p:nvPr/>
        </p:nvSpPr>
        <p:spPr>
          <a:xfrm>
            <a:off x="904875" y="9429750"/>
            <a:ext cx="3048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5</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2"/>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adi-goldstein-EUsVwEOsblE-unsplash 1" descr="preencoded.png">    </p:cNvPr>
          <p:cNvPicPr>
            <a:picLocks noChangeAspect="1"/>
          </p:cNvPicPr>
          <p:nvPr/>
        </p:nvPicPr>
        <p:blipFill>
          <a:blip r:embed="rId4"/>
          <a:srcRect l="0" r="0" t="0" b="0"/>
          <a:stretch/>
        </p:blipFill>
        <p:spPr>
          <a:xfrm>
            <a:off x="10201275" y="933450"/>
            <a:ext cx="8086725" cy="9353550"/>
          </a:xfrm>
          <a:prstGeom prst="rect">
            <a:avLst/>
          </a:prstGeom>
        </p:spPr>
      </p:pic>
      <p:pic>
        <p:nvPicPr>
          <p:cNvPr id="6" name="Vector" descr="preencoded.png">    </p:cNvPr>
          <p:cNvPicPr>
            <a:picLocks noChangeAspect="1"/>
          </p:cNvPicPr>
          <p:nvPr/>
        </p:nvPicPr>
        <p:blipFill>
          <a:blip r:embed="rId5"/>
          <a:srcRect l="0" r="0" t="0" b="0"/>
          <a:stretch/>
        </p:blipFill>
        <p:spPr>
          <a:xfrm>
            <a:off x="17002125" y="9401175"/>
            <a:ext cx="247650" cy="247650"/>
          </a:xfrm>
          <a:prstGeom prst="rect">
            <a:avLst/>
          </a:prstGeom>
        </p:spPr>
      </p:pic>
      <p:pic>
        <p:nvPicPr>
          <p:cNvPr id="7" name="Frame 1" descr="preencoded.png">    </p:cNvPr>
          <p:cNvPicPr>
            <a:picLocks noChangeAspect="1"/>
          </p:cNvPicPr>
          <p:nvPr/>
        </p:nvPicPr>
        <p:blipFill>
          <a:blip r:embed="rId6"/>
          <a:srcRect l="0" r="0" t="0" b="0"/>
          <a:stretch/>
        </p:blipFill>
        <p:spPr>
          <a:xfrm>
            <a:off x="762000" y="9382125"/>
            <a:ext cx="542925" cy="285750"/>
          </a:xfrm>
          <a:prstGeom prst="rect">
            <a:avLst/>
          </a:prstGeom>
        </p:spPr>
      </p:pic>
      <p:sp>
        <p:nvSpPr>
          <p:cNvPr id="8" name="Automation"/>
          <p:cNvSpPr/>
          <p:nvPr/>
        </p:nvSpPr>
        <p:spPr>
          <a:xfrm>
            <a:off x="962025" y="1095375"/>
            <a:ext cx="36576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endParaRPr lang="en-US" sz="4800" dirty="0"/>
          </a:p>
        </p:txBody>
      </p:sp>
      <p:sp>
        <p:nvSpPr>
          <p:cNvPr id="9" name="Biological processes such as activated sludge and membrane control aeration and nitrogen removal are optimized for best performance Automation extends equipment lifespan reduces maintenance downtime and guarantees high water quality through real-time moni"/>
          <p:cNvSpPr/>
          <p:nvPr/>
        </p:nvSpPr>
        <p:spPr>
          <a:xfrm>
            <a:off x="1152525" y="2390775"/>
            <a:ext cx="7591425" cy="457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name_06"/>
          <p:cNvSpPr/>
          <p:nvPr/>
        </p:nvSpPr>
        <p:spPr>
          <a:xfrm>
            <a:off x="904875" y="9429750"/>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6</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Rectangle 130"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Frame 1" descr="preencoded.png">    </p:cNvPr>
          <p:cNvPicPr>
            <a:picLocks noChangeAspect="1"/>
          </p:cNvPicPr>
          <p:nvPr/>
        </p:nvPicPr>
        <p:blipFill>
          <a:blip r:embed="rId3"/>
          <a:srcRect l="0" r="0" t="0" b="0"/>
          <a:stretch/>
        </p:blipFill>
        <p:spPr>
          <a:xfrm>
            <a:off x="771525" y="9382125"/>
            <a:ext cx="523875" cy="285750"/>
          </a:xfrm>
          <a:prstGeom prst="rect">
            <a:avLst/>
          </a:prstGeom>
        </p:spPr>
      </p:pic>
      <p:pic>
        <p:nvPicPr>
          <p:cNvPr id="5" name="Vector" descr="preencoded.png">    </p:cNvPr>
          <p:cNvPicPr>
            <a:picLocks noChangeAspect="1"/>
          </p:cNvPicPr>
          <p:nvPr/>
        </p:nvPicPr>
        <p:blipFill>
          <a:blip r:embed="rId4"/>
          <a:srcRect l="0" r="0" t="0" b="0"/>
          <a:stretch/>
        </p:blipFill>
        <p:spPr>
          <a:xfrm>
            <a:off x="17002125" y="9401175"/>
            <a:ext cx="247650" cy="247650"/>
          </a:xfrm>
          <a:prstGeom prst="rect">
            <a:avLst/>
          </a:prstGeom>
        </p:spPr>
      </p:pic>
      <p:pic>
        <p:nvPicPr>
          <p:cNvPr id="6" name="IMG_3020 1" descr="preencoded.png">    </p:cNvPr>
          <p:cNvPicPr>
            <a:picLocks noChangeAspect="1"/>
          </p:cNvPicPr>
          <p:nvPr/>
        </p:nvPicPr>
        <p:blipFill>
          <a:blip r:embed="rId5"/>
          <a:srcRect l="0" r="0" t="0" b="0"/>
          <a:stretch/>
        </p:blipFill>
        <p:spPr>
          <a:xfrm>
            <a:off x="11506200" y="2514600"/>
            <a:ext cx="5476875" cy="5324475"/>
          </a:xfrm>
          <a:prstGeom prst="rect">
            <a:avLst/>
          </a:prstGeom>
        </p:spPr>
      </p:pic>
      <p:sp>
        <p:nvSpPr>
          <p:cNvPr id="7" name="Spacedrip supports its partners throughout the product life-cycle Maintenance and operations training is provided for maintenance partners and customers Online operating and distance support is available to local maintenance partners Depending on system s"/>
          <p:cNvSpPr/>
          <p:nvPr/>
        </p:nvSpPr>
        <p:spPr>
          <a:xfrm>
            <a:off x="1152525" y="2390775"/>
            <a:ext cx="6372225" cy="4953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5</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Support"/>
          <p:cNvSpPr/>
          <p:nvPr/>
        </p:nvSpPr>
        <p:spPr>
          <a:xfrm>
            <a:off x="962025" y="1095375"/>
            <a:ext cx="7115175"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endParaRPr lang="en-US" sz="4800" dirty="0"/>
          </a:p>
        </p:txBody>
      </p:sp>
      <p:sp>
        <p:nvSpPr>
          <p:cNvPr id="9" name="name_07"/>
          <p:cNvSpPr/>
          <p:nvPr/>
        </p:nvSpPr>
        <p:spPr>
          <a:xfrm>
            <a:off x="914400" y="9429750"/>
            <a:ext cx="29527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7</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72600"/>
            <a:ext cx="466725" cy="2476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4"/>
          <a:srcRect l="0" r="0" t="0" b="0"/>
          <a:stretch/>
        </p:blipFill>
        <p:spPr>
          <a:xfrm>
            <a:off x="762000" y="866775"/>
            <a:ext cx="2090703" cy="258628"/>
          </a:xfrm>
          <a:prstGeom prst="rect">
            <a:avLst/>
          </a:prstGeom>
        </p:spPr>
      </p:pic>
      <p:pic>
        <p:nvPicPr>
          <p:cNvPr id="6" name="Render 2 2" descr="preencoded.png">    </p:cNvPr>
          <p:cNvPicPr>
            <a:picLocks noChangeAspect="1"/>
          </p:cNvPicPr>
          <p:nvPr/>
        </p:nvPicPr>
        <p:blipFill>
          <a:blip r:embed="rId5"/>
          <a:srcRect l="0" r="0" t="0" b="0"/>
          <a:stretch/>
        </p:blipFill>
        <p:spPr>
          <a:xfrm>
            <a:off x="114300" y="3419475"/>
            <a:ext cx="9029700" cy="5924550"/>
          </a:xfrm>
          <a:prstGeom prst="rect">
            <a:avLst/>
          </a:prstGeom>
        </p:spPr>
      </p:pic>
      <p:pic>
        <p:nvPicPr>
          <p:cNvPr id="7" name="Vector" descr="preencoded.png">    </p:cNvPr>
          <p:cNvPicPr>
            <a:picLocks noChangeAspect="1"/>
          </p:cNvPicPr>
          <p:nvPr/>
        </p:nvPicPr>
        <p:blipFill>
          <a:blip r:embed="rId6"/>
          <a:srcRect l="0" r="0" t="0" b="0"/>
          <a:stretch/>
        </p:blipFill>
        <p:spPr>
          <a:xfrm>
            <a:off x="17002125" y="9401175"/>
            <a:ext cx="247650" cy="247650"/>
          </a:xfrm>
          <a:prstGeom prst="rect">
            <a:avLst/>
          </a:prstGeom>
        </p:spPr>
      </p:pic>
      <p:sp>
        <p:nvSpPr>
          <p:cNvPr id="8" name="Brewery"/>
          <p:cNvSpPr/>
          <p:nvPr/>
        </p:nvSpPr>
        <p:spPr>
          <a:xfrm>
            <a:off x="762000" y="1895475"/>
            <a:ext cx="35909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B</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w</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9" name="name_02 Use case"/>
          <p:cNvSpPr/>
          <p:nvPr/>
        </p:nvSpPr>
        <p:spPr>
          <a:xfrm>
            <a:off x="10601325" y="1895475"/>
            <a:ext cx="5353050"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0</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2</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endParaRPr lang="en-US" sz="7200" dirty="0"/>
          </a:p>
        </p:txBody>
      </p:sp>
      <p:sp>
        <p:nvSpPr>
          <p:cNvPr id="10" name="name_10"/>
          <p:cNvSpPr/>
          <p:nvPr/>
        </p:nvSpPr>
        <p:spPr>
          <a:xfrm>
            <a:off x="904875" y="9420225"/>
            <a:ext cx="238125" cy="152400"/>
          </a:xfrm>
          <a:prstGeom prst="rect">
            <a:avLst/>
          </a:prstGeom>
          <a:noFill/>
          <a:ln/>
        </p:spPr>
        <p:txBody>
          <a:bodyPr wrap="square" lIns="0" tIns="0" rIns="0" bIns="0" rtlCol="0" anchor="t"/>
          <a:lstStyle/>
          <a:p>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1</a:t>
            </a:r>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0</a:t>
            </a:r>
            <a:endParaRPr lang="en-US" sz="1200" dirty="0"/>
          </a:p>
        </p:txBody>
      </p:sp>
      <p:sp>
        <p:nvSpPr>
          <p:cNvPr id="11" name="The aim is to achieve brewery ESG targets by reducing water consumption An all-in-one system housed within a 40ft container with MBR and reverse osmosis technology was implemented Automated process management through advanced sensors and software Treated"/>
          <p:cNvSpPr/>
          <p:nvPr/>
        </p:nvSpPr>
        <p:spPr>
          <a:xfrm>
            <a:off x="10601325" y="3438525"/>
            <a:ext cx="6467475" cy="5334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7</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2024-10-28T12:13:00Z</dcterms:created>
  <dcterms:modified xsi:type="dcterms:W3CDTF">2024-10-28T12:13:00Z</dcterms:modified>
</cp:coreProperties>
</file>