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image" Target="../media/image-10-19.png"/><Relationship Id="rId20" Type="http://schemas.openxmlformats.org/officeDocument/2006/relationships/image" Target="../media/image-10-20.svg"/><Relationship Id="rId21" Type="http://schemas.openxmlformats.org/officeDocument/2006/relationships/slideLayout" Target="../slideLayouts/slideLayout1.xml"/><Relationship Id="rId2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slideLayout" Target="../slideLayouts/slideLayout1.xml"/><Relationship Id="rId1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image" Target="../media/image-4-11.png"/><Relationship Id="rId12" Type="http://schemas.openxmlformats.org/officeDocument/2006/relationships/slideLayout" Target="../slideLayouts/slideLayout1.xml"/><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slideLayout" Target="../slideLayouts/slideLayout1.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jpe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image" Target="../media/image-9-20.png"/><Relationship Id="rId21" Type="http://schemas.openxmlformats.org/officeDocument/2006/relationships/image" Target="../media/image-9-21.svg"/><Relationship Id="rId22" Type="http://schemas.openxmlformats.org/officeDocument/2006/relationships/image" Target="../media/image-9-22.png"/><Relationship Id="rId23" Type="http://schemas.openxmlformats.org/officeDocument/2006/relationships/image" Target="../media/image-9-23.svg"/><Relationship Id="rId24" Type="http://schemas.openxmlformats.org/officeDocument/2006/relationships/image" Target="../media/image-9-24.png"/><Relationship Id="rId25" Type="http://schemas.openxmlformats.org/officeDocument/2006/relationships/image" Target="../media/image-9-25.svg"/><Relationship Id="rId26" Type="http://schemas.openxmlformats.org/officeDocument/2006/relationships/image" Target="../media/image-9-26.png"/><Relationship Id="rId27" Type="http://schemas.openxmlformats.org/officeDocument/2006/relationships/image" Target="../media/image-9-27.svg"/><Relationship Id="rId28" Type="http://schemas.openxmlformats.org/officeDocument/2006/relationships/image" Target="../media/image-9-28.png"/><Relationship Id="rId29" Type="http://schemas.openxmlformats.org/officeDocument/2006/relationships/image" Target="../media/image-9-29.svg"/><Relationship Id="rId30" Type="http://schemas.openxmlformats.org/officeDocument/2006/relationships/image" Target="../media/image-9-30.png"/><Relationship Id="rId31" Type="http://schemas.openxmlformats.org/officeDocument/2006/relationships/image" Target="../media/image-9-31.svg"/><Relationship Id="rId32" Type="http://schemas.openxmlformats.org/officeDocument/2006/relationships/image" Target="../media/image-9-32.png"/><Relationship Id="rId33" Type="http://schemas.openxmlformats.org/officeDocument/2006/relationships/image" Target="../media/image-9-33.svg"/><Relationship Id="rId34" Type="http://schemas.openxmlformats.org/officeDocument/2006/relationships/image" Target="../media/image-9-34.png"/><Relationship Id="rId35" Type="http://schemas.openxmlformats.org/officeDocument/2006/relationships/image" Target="../media/image-9-35.svg"/><Relationship Id="rId36" Type="http://schemas.openxmlformats.org/officeDocument/2006/relationships/image" Target="../media/image-9-36.png"/><Relationship Id="rId37" Type="http://schemas.openxmlformats.org/officeDocument/2006/relationships/image" Target="../media/image-9-37.svg"/><Relationship Id="rId38" Type="http://schemas.openxmlformats.org/officeDocument/2006/relationships/image" Target="../media/image-9-38.png"/><Relationship Id="rId39" Type="http://schemas.openxmlformats.org/officeDocument/2006/relationships/image" Target="../media/image-9-39.svg"/><Relationship Id="rId40" Type="http://schemas.openxmlformats.org/officeDocument/2006/relationships/image" Target="../media/image-9-40.png"/><Relationship Id="rId41" Type="http://schemas.openxmlformats.org/officeDocument/2006/relationships/image" Target="../media/image-9-41.svg"/><Relationship Id="rId42" Type="http://schemas.openxmlformats.org/officeDocument/2006/relationships/image" Target="../media/image-9-42.png"/><Relationship Id="rId43" Type="http://schemas.openxmlformats.org/officeDocument/2006/relationships/image" Target="../media/image-9-43.svg"/><Relationship Id="rId44" Type="http://schemas.openxmlformats.org/officeDocument/2006/relationships/image" Target="../media/image-9-44.png"/><Relationship Id="rId45" Type="http://schemas.openxmlformats.org/officeDocument/2006/relationships/image" Target="../media/image-9-45.svg"/><Relationship Id="rId46" Type="http://schemas.openxmlformats.org/officeDocument/2006/relationships/image" Target="../media/image-9-46.png"/><Relationship Id="rId47" Type="http://schemas.openxmlformats.org/officeDocument/2006/relationships/image" Target="../media/image-9-47.svg"/><Relationship Id="rId48" Type="http://schemas.openxmlformats.org/officeDocument/2006/relationships/image" Target="../media/image-9-48.png"/><Relationship Id="rId49" Type="http://schemas.openxmlformats.org/officeDocument/2006/relationships/image" Target="../media/image-9-49.svg"/><Relationship Id="rId50" Type="http://schemas.openxmlformats.org/officeDocument/2006/relationships/image" Target="../media/image-9-50.png"/><Relationship Id="rId51" Type="http://schemas.openxmlformats.org/officeDocument/2006/relationships/image" Target="../media/image-9-51.svg"/><Relationship Id="rId52" Type="http://schemas.openxmlformats.org/officeDocument/2006/relationships/image" Target="../media/image-9-52.png"/><Relationship Id="rId53" Type="http://schemas.openxmlformats.org/officeDocument/2006/relationships/image" Target="../media/image-9-53.svg"/><Relationship Id="rId54" Type="http://schemas.openxmlformats.org/officeDocument/2006/relationships/image" Target="../media/image-9-54.png"/><Relationship Id="rId55" Type="http://schemas.openxmlformats.org/officeDocument/2006/relationships/image" Target="../media/image-9-55.svg"/><Relationship Id="rId56" Type="http://schemas.openxmlformats.org/officeDocument/2006/relationships/image" Target="../media/image-9-56.png"/><Relationship Id="rId57" Type="http://schemas.openxmlformats.org/officeDocument/2006/relationships/image" Target="../media/image-9-57.svg"/><Relationship Id="rId58" Type="http://schemas.openxmlformats.org/officeDocument/2006/relationships/image" Target="../media/image-9-58.png"/><Relationship Id="rId59" Type="http://schemas.openxmlformats.org/officeDocument/2006/relationships/image" Target="../media/image-9-59.svg"/><Relationship Id="rId60" Type="http://schemas.openxmlformats.org/officeDocument/2006/relationships/image" Target="../media/image-9-60.png"/><Relationship Id="rId61" Type="http://schemas.openxmlformats.org/officeDocument/2006/relationships/image" Target="../media/image-9-61.svg"/><Relationship Id="rId62" Type="http://schemas.openxmlformats.org/officeDocument/2006/relationships/image" Target="../media/image-9-62.png"/><Relationship Id="rId63" Type="http://schemas.openxmlformats.org/officeDocument/2006/relationships/image" Target="../media/image-9-63.svg"/><Relationship Id="rId64" Type="http://schemas.openxmlformats.org/officeDocument/2006/relationships/image" Target="../media/image-9-64.png"/><Relationship Id="rId65" Type="http://schemas.openxmlformats.org/officeDocument/2006/relationships/image" Target="../media/image-9-65.svg"/><Relationship Id="rId66" Type="http://schemas.openxmlformats.org/officeDocument/2006/relationships/image" Target="../media/image-9-66.png"/><Relationship Id="rId67" Type="http://schemas.openxmlformats.org/officeDocument/2006/relationships/image" Target="../media/image-9-67.svg"/><Relationship Id="rId68" Type="http://schemas.openxmlformats.org/officeDocument/2006/relationships/slideLayout" Target="../slideLayouts/slideLayout1.xml"/><Relationship Id="rId6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762000" y="742950"/>
            <a:ext cx="1873144" cy="224387"/>
          </a:xfrm>
          <a:prstGeom prst="rect">
            <a:avLst/>
          </a:prstGeom>
        </p:spPr>
      </p:pic>
      <p:sp>
        <p:nvSpPr>
          <p:cNvPr id="5" name="The future is water reuse"/>
          <p:cNvSpPr/>
          <p:nvPr/>
        </p:nvSpPr>
        <p:spPr>
          <a:xfrm>
            <a:off x="733425" y="9334500"/>
            <a:ext cx="2486025" cy="190500"/>
          </a:xfrm>
          <a:prstGeom prst="rect">
            <a:avLst/>
          </a:prstGeom>
          <a:noFill/>
          <a:ln/>
        </p:spPr>
        <p:txBody>
          <a:bodyPr wrap="square" lIns="0" tIns="0" rIns="0" bIns="0" rtlCol="0" anchor="t"/>
          <a:lstStyle/>
          <a:p>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Automated wastewater reuse systems"/>
          <p:cNvSpPr/>
          <p:nvPr/>
        </p:nvSpPr>
        <p:spPr>
          <a:xfrm>
            <a:off x="762000" y="3362325"/>
            <a:ext cx="9648825" cy="4086225"/>
          </a:xfrm>
          <a:prstGeom prst="rect">
            <a:avLst/>
          </a:prstGeom>
          <a:noFill/>
          <a:ln/>
        </p:spPr>
        <p:txBody>
          <a:bodyPr wrap="square" lIns="0" tIns="0" rIns="0" bIns="0" rtlCol="0" anchor="ctr"/>
          <a:lstStyle/>
          <a:p>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o</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y</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962025" y="5981700"/>
            <a:ext cx="276225" cy="266700"/>
          </a:xfrm>
          <a:prstGeom prst="rect">
            <a:avLst/>
          </a:prstGeom>
        </p:spPr>
      </p:pic>
      <p:pic>
        <p:nvPicPr>
          <p:cNvPr id="5" name="Mail / undefined / Glyph: undefined"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952500" y="5448300"/>
            <a:ext cx="276225" cy="266700"/>
          </a:xfrm>
          <a:prstGeom prst="rect">
            <a:avLst/>
          </a:prstGeom>
        </p:spPr>
      </p:pic>
      <p:pic>
        <p:nvPicPr>
          <p:cNvPr id="6" name="Earth / undefined / Glyph: undefined"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3429000" y="9296400"/>
            <a:ext cx="276225" cy="266700"/>
          </a:xfrm>
          <a:prstGeom prst="rect">
            <a:avLst/>
          </a:prstGeom>
        </p:spPr>
      </p:pic>
      <p:pic>
        <p:nvPicPr>
          <p:cNvPr id="7" name="LinkedIn_logo_In-Black logo" descr="preencoded.png">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1000125" y="9324975"/>
            <a:ext cx="209550" cy="209550"/>
          </a:xfrm>
          <a:prstGeom prst="rect">
            <a:avLst/>
          </a:prstGeom>
        </p:spPr>
      </p:pic>
      <p:pic>
        <p:nvPicPr>
          <p:cNvPr id="8" name="Group 48" descr="preencoded.png">    </p:cNvPr>
          <p:cNvPicPr>
            <a:picLocks noChangeAspect="1"/>
          </p:cNvPicPr>
          <p:nvPr/>
        </p:nvPicPr>
        <p:blipFill>
          <a:blip r:embed="rId11">
            <a:extLst>
              <a:ext uri="{96DAC541-7B7A-43D3-8B79-37D633B846F1}">
                <asvg:svgBlip xmlns:asvg="http://schemas.microsoft.com/office/drawing/2016/SVG/main" r:embed="rId12"/>
              </a:ext>
            </a:extLst>
          </a:blip>
          <a:srcRect l="0" r="0" t="0" b="0"/>
          <a:stretch/>
        </p:blipFill>
        <p:spPr>
          <a:xfrm>
            <a:off x="15735300" y="9344025"/>
            <a:ext cx="1590261" cy="190500"/>
          </a:xfrm>
          <a:prstGeom prst="rect">
            <a:avLst/>
          </a:prstGeom>
        </p:spPr>
      </p:pic>
      <p:pic>
        <p:nvPicPr>
          <p:cNvPr id="9" name="Call / undefined / Glyph: undefined" descr="preencoded.png">    </p:cNvPr>
          <p:cNvPicPr>
            <a:picLocks noChangeAspect="1"/>
          </p:cNvPicPr>
          <p:nvPr/>
        </p:nvPicPr>
        <p:blipFill>
          <a:blip r:embed="rId13">
            <a:extLst>
              <a:ext uri="{96DAC541-7B7A-43D3-8B79-37D633B846F1}">
                <asvg:svgBlip xmlns:asvg="http://schemas.microsoft.com/office/drawing/2016/SVG/main" r:embed="rId14"/>
              </a:ext>
            </a:extLst>
          </a:blip>
          <a:srcRect l="0" r="0" t="0" b="0"/>
          <a:stretch/>
        </p:blipFill>
        <p:spPr>
          <a:xfrm>
            <a:off x="5591175" y="5981700"/>
            <a:ext cx="276225" cy="266700"/>
          </a:xfrm>
          <a:prstGeom prst="rect">
            <a:avLst/>
          </a:prstGeom>
        </p:spPr>
      </p:pic>
      <p:pic>
        <p:nvPicPr>
          <p:cNvPr id="10" name="Mail / undefined / Glyph: undefined" descr="preencoded.png">    </p:cNvPr>
          <p:cNvPicPr>
            <a:picLocks noChangeAspect="1"/>
          </p:cNvPicPr>
          <p:nvPr/>
        </p:nvPicPr>
        <p:blipFill>
          <a:blip r:embed="rId15">
            <a:extLst>
              <a:ext uri="{96DAC541-7B7A-43D3-8B79-37D633B846F1}">
                <asvg:svgBlip xmlns:asvg="http://schemas.microsoft.com/office/drawing/2016/SVG/main" r:embed="rId16"/>
              </a:ext>
            </a:extLst>
          </a:blip>
          <a:srcRect l="0" r="0" t="0" b="0"/>
          <a:stretch/>
        </p:blipFill>
        <p:spPr>
          <a:xfrm>
            <a:off x="5581650" y="5448300"/>
            <a:ext cx="276225" cy="266700"/>
          </a:xfrm>
          <a:prstGeom prst="rect">
            <a:avLst/>
          </a:prstGeom>
        </p:spPr>
      </p:pic>
      <p:pic>
        <p:nvPicPr>
          <p:cNvPr id="11" name="Call / undefined / Glyph: undefined" descr="preencoded.png">    </p:cNvPr>
          <p:cNvPicPr>
            <a:picLocks noChangeAspect="1"/>
          </p:cNvPicPr>
          <p:nvPr/>
        </p:nvPicPr>
        <p:blipFill>
          <a:blip r:embed="rId17">
            <a:extLst>
              <a:ext uri="{96DAC541-7B7A-43D3-8B79-37D633B846F1}">
                <asvg:svgBlip xmlns:asvg="http://schemas.microsoft.com/office/drawing/2016/SVG/main" r:embed="rId18"/>
              </a:ext>
            </a:extLst>
          </a:blip>
          <a:srcRect l="0" r="0" t="0" b="0"/>
          <a:stretch/>
        </p:blipFill>
        <p:spPr>
          <a:xfrm>
            <a:off x="10210800" y="5981700"/>
            <a:ext cx="276225" cy="266700"/>
          </a:xfrm>
          <a:prstGeom prst="rect">
            <a:avLst/>
          </a:prstGeom>
        </p:spPr>
      </p:pic>
      <p:pic>
        <p:nvPicPr>
          <p:cNvPr id="12" name="Mail / undefined / Glyph: undefined" descr="preencoded.png">    </p:cNvPr>
          <p:cNvPicPr>
            <a:picLocks noChangeAspect="1"/>
          </p:cNvPicPr>
          <p:nvPr/>
        </p:nvPicPr>
        <p:blipFill>
          <a:blip r:embed="rId19">
            <a:extLst>
              <a:ext uri="{96DAC541-7B7A-43D3-8B79-37D633B846F1}">
                <asvg:svgBlip xmlns:asvg="http://schemas.microsoft.com/office/drawing/2016/SVG/main" r:embed="rId20"/>
              </a:ext>
            </a:extLst>
          </a:blip>
          <a:srcRect l="0" r="0" t="0" b="0"/>
          <a:stretch/>
        </p:blipFill>
        <p:spPr>
          <a:xfrm>
            <a:off x="10201275" y="5448300"/>
            <a:ext cx="276225" cy="266700"/>
          </a:xfrm>
          <a:prstGeom prst="rect">
            <a:avLst/>
          </a:prstGeom>
        </p:spPr>
      </p:pic>
      <p:sp>
        <p:nvSpPr>
          <p:cNvPr id="13" name="Jan Tomingas"/>
          <p:cNvSpPr/>
          <p:nvPr/>
        </p:nvSpPr>
        <p:spPr>
          <a:xfrm>
            <a:off x="952500" y="3790950"/>
            <a:ext cx="2705100"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14" name="Head of Sales and Partnerships"/>
          <p:cNvSpPr/>
          <p:nvPr/>
        </p:nvSpPr>
        <p:spPr>
          <a:xfrm>
            <a:off x="952500" y="4410075"/>
            <a:ext cx="38671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15" name="name_372 5620 3647"/>
          <p:cNvSpPr/>
          <p:nvPr/>
        </p:nvSpPr>
        <p:spPr>
          <a:xfrm>
            <a:off x="1428750" y="5934075"/>
            <a:ext cx="15430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16" name="jantomingasspacedripcom"/>
          <p:cNvSpPr/>
          <p:nvPr/>
        </p:nvSpPr>
        <p:spPr>
          <a:xfrm>
            <a:off x="1428750" y="5400675"/>
            <a:ext cx="290512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17" name="Spacedrip is an Estonian tech company with a vision for a healthy and sustainable use of Earths most vital resource  water"/>
          <p:cNvSpPr/>
          <p:nvPr/>
        </p:nvSpPr>
        <p:spPr>
          <a:xfrm>
            <a:off x="962025" y="2200275"/>
            <a:ext cx="2495550" cy="762000"/>
          </a:xfrm>
          <a:prstGeom prst="rect">
            <a:avLst/>
          </a:prstGeom>
          <a:noFill/>
          <a:ln/>
        </p:spPr>
        <p:txBody>
          <a:bodyPr wrap="square" lIns="0" tIns="0" rIns="0" bIns="0" rtlCol="0" anchor="t"/>
          <a:lstStyle/>
          <a:p>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18" name="wwwspacedripcom"/>
          <p:cNvSpPr/>
          <p:nvPr/>
        </p:nvSpPr>
        <p:spPr>
          <a:xfrm>
            <a:off x="3895725" y="9248775"/>
            <a:ext cx="19716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19" name="spacedrip"/>
          <p:cNvSpPr/>
          <p:nvPr/>
        </p:nvSpPr>
        <p:spPr>
          <a:xfrm>
            <a:off x="1438275" y="9248775"/>
            <a:ext cx="11715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0" name="James Parrish"/>
          <p:cNvSpPr/>
          <p:nvPr/>
        </p:nvSpPr>
        <p:spPr>
          <a:xfrm>
            <a:off x="5581650" y="3790950"/>
            <a:ext cx="27717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1" name="Account Manager"/>
          <p:cNvSpPr/>
          <p:nvPr/>
        </p:nvSpPr>
        <p:spPr>
          <a:xfrm>
            <a:off x="5581650" y="4410075"/>
            <a:ext cx="220980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2" name="name_372 5656 7175"/>
          <p:cNvSpPr/>
          <p:nvPr/>
        </p:nvSpPr>
        <p:spPr>
          <a:xfrm>
            <a:off x="6057900" y="5934075"/>
            <a:ext cx="14859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3" name="jamesparrishspacedripcom"/>
          <p:cNvSpPr/>
          <p:nvPr/>
        </p:nvSpPr>
        <p:spPr>
          <a:xfrm>
            <a:off x="6057900" y="5400675"/>
            <a:ext cx="296227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4" name="Kimmo Sna"/>
          <p:cNvSpPr/>
          <p:nvPr/>
        </p:nvSpPr>
        <p:spPr>
          <a:xfrm>
            <a:off x="10201275" y="3790950"/>
            <a:ext cx="24669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K</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õ</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endParaRPr lang="en-US" sz="3150" dirty="0"/>
          </a:p>
        </p:txBody>
      </p:sp>
      <p:sp>
        <p:nvSpPr>
          <p:cNvPr id="25" name="Sales Engineer"/>
          <p:cNvSpPr/>
          <p:nvPr/>
        </p:nvSpPr>
        <p:spPr>
          <a:xfrm>
            <a:off x="10201275" y="4410075"/>
            <a:ext cx="18478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6" name="name_372 5685 0955"/>
          <p:cNvSpPr/>
          <p:nvPr/>
        </p:nvSpPr>
        <p:spPr>
          <a:xfrm>
            <a:off x="10677525" y="5934075"/>
            <a:ext cx="16002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7" name="kimmosonaspacedripcom"/>
          <p:cNvSpPr/>
          <p:nvPr/>
        </p:nvSpPr>
        <p:spPr>
          <a:xfrm>
            <a:off x="10677525" y="5400675"/>
            <a:ext cx="28003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k</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Rectangle 96"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8086725" y="0"/>
            <a:ext cx="10201275" cy="10287000"/>
          </a:xfrm>
          <a:prstGeom prst="rect">
            <a:avLst/>
          </a:prstGeom>
        </p:spPr>
      </p:pic>
      <p:pic>
        <p:nvPicPr>
          <p:cNvPr id="3" name="nav_logo_color_0 1"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9420225" y="9220200"/>
            <a:ext cx="1619250" cy="581025"/>
          </a:xfrm>
          <a:prstGeom prst="rect">
            <a:avLst/>
          </a:prstGeom>
        </p:spPr>
      </p:pic>
      <p:pic>
        <p:nvPicPr>
          <p:cNvPr id="4" name="Vector"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16535400" y="9458325"/>
            <a:ext cx="228616" cy="228600"/>
          </a:xfrm>
          <a:prstGeom prst="rect">
            <a:avLst/>
          </a:prstGeom>
        </p:spPr>
      </p:pic>
      <p:pic>
        <p:nvPicPr>
          <p:cNvPr id="5" name="Group 55"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7953375" y="161925"/>
            <a:ext cx="10334625" cy="9048750"/>
          </a:xfrm>
          <a:prstGeom prst="rect">
            <a:avLst/>
          </a:prstGeom>
        </p:spPr>
      </p:pic>
      <p:pic>
        <p:nvPicPr>
          <p:cNvPr id="6" name="wrld-08 1" descr="preencoded.png">    </p:cNvPr>
          <p:cNvPicPr>
            <a:picLocks noChangeAspect="1"/>
          </p:cNvPicPr>
          <p:nvPr/>
        </p:nvPicPr>
        <p:blipFill>
          <a:blip r:embed="rId9"/>
          <a:srcRect l="0" r="0" t="0" b="0"/>
          <a:stretch/>
        </p:blipFill>
        <p:spPr>
          <a:xfrm>
            <a:off x="7743825" y="1304925"/>
            <a:ext cx="10544175" cy="7000875"/>
          </a:xfrm>
          <a:prstGeom prst="rect">
            <a:avLst/>
          </a:prstGeom>
        </p:spPr>
      </p:pic>
      <p:pic>
        <p:nvPicPr>
          <p:cNvPr id="7" name="Group 57" descr="preencoded.png">    </p:cNvPr>
          <p:cNvPicPr>
            <a:picLocks noChangeAspect="1"/>
          </p:cNvPicPr>
          <p:nvPr/>
        </p:nvPicPr>
        <p:blipFill>
          <a:blip r:embed="rId10"/>
          <a:srcRect l="0" r="0" t="0" b="0"/>
          <a:stretch/>
        </p:blipFill>
        <p:spPr>
          <a:xfrm>
            <a:off x="11249025" y="7858125"/>
            <a:ext cx="3886200" cy="781050"/>
          </a:xfrm>
          <a:prstGeom prst="rect">
            <a:avLst/>
          </a:prstGeom>
        </p:spPr>
      </p:pic>
      <p:sp>
        <p:nvSpPr>
          <p:cNvPr id="8" name="Water Scarcity is No Longer a Distant Concern"/>
          <p:cNvSpPr/>
          <p:nvPr/>
        </p:nvSpPr>
        <p:spPr>
          <a:xfrm>
            <a:off x="962025" y="1085850"/>
            <a:ext cx="6477000" cy="1066800"/>
          </a:xfrm>
          <a:prstGeom prst="rect">
            <a:avLst/>
          </a:prstGeom>
          <a:noFill/>
          <a:ln/>
        </p:spPr>
        <p:txBody>
          <a:bodyPr wrap="square" lIns="0" tIns="0" rIns="0" bIns="0" rtlCol="0" anchor="t"/>
          <a:lstStyle/>
          <a:p>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W</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e</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S</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i</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y</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i</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s</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br/>
            <a:pPr algn="l" indent="0" marL="0">
              <a:lnSpc>
                <a:spcPts val="4176"/>
              </a:lnSpc>
              <a:buNone/>
            </a:pP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o</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L</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o</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g</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e</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D</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i</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s</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a</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t</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 </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o</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n</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c</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e</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r</a:t>
            </a:r>
            <a:pPr algn="l" indent="0" marL="0">
              <a:lnSpc>
                <a:spcPts val="4176"/>
              </a:lnSpc>
              <a:buNone/>
            </a:pPr>
            <a:r>
              <a:rPr lang="en-US" sz="3600" b="1" dirty="0">
                <a:solidFill>
                  <a:srgbClr val="0C0C0C"/>
                </a:solidFill>
                <a:latin typeface="Arial Bold" pitchFamily="34" charset="0"/>
                <a:ea typeface="Arial Bold" pitchFamily="34" charset="-122"/>
                <a:cs typeface="Arial Bold" pitchFamily="34" charset="-120"/>
              </a:rPr>
              <a:t>n</a:t>
            </a:r>
            <a:endParaRPr lang="en-US" sz="3600" dirty="0"/>
          </a:p>
        </p:txBody>
      </p:sp>
      <p:sp>
        <p:nvSpPr>
          <p:cNvPr id="9" name="Urbanization and climate change are increasing water scarcity"/>
          <p:cNvSpPr/>
          <p:nvPr/>
        </p:nvSpPr>
        <p:spPr>
          <a:xfrm>
            <a:off x="1295400" y="3105150"/>
            <a:ext cx="5514975" cy="1028700"/>
          </a:xfrm>
          <a:prstGeom prst="rect">
            <a:avLst/>
          </a:prstGeom>
          <a:noFill/>
          <a:ln/>
        </p:spPr>
        <p:txBody>
          <a:bodyPr wrap="square" lIns="0" tIns="0" rIns="0" bIns="0" rtlCol="0" anchor="t"/>
          <a:lstStyle/>
          <a:p>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U</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r</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b</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n</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i</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z</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t</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i</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o</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n</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n</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d</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c</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l</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i</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m</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t</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e</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 </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c</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h</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a</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n</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g</a:t>
            </a:r>
            <a:pPr algn="l" indent="0" marL="0">
              <a:lnSpc>
                <a:spcPts val="4080"/>
              </a:lnSpc>
              <a:buNone/>
            </a:pPr>
            <a:r>
              <a:rPr lang="en-US" sz="2400" b="1" dirty="0">
                <a:solidFill>
                  <a:srgbClr val="000000"/>
                </a:solidFill>
                <a:latin typeface="Inter Bold" pitchFamily="34" charset="0"/>
                <a:ea typeface="Inter Bold" pitchFamily="34" charset="-122"/>
                <a:cs typeface="Inter Bold" pitchFamily="34" charset="-120"/>
              </a:rPr>
              <a:t>e</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e</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i</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n</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c</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e</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s</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i</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n</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g</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w</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t</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e</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 </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s</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c</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a</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r</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c</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i</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t</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y</a:t>
            </a:r>
            <a:pPr algn="l" indent="0" marL="0">
              <a:lnSpc>
                <a:spcPts val="4080"/>
              </a:lnSpc>
              <a:buNone/>
            </a:pPr>
            <a:r>
              <a:rPr lang="en-US" sz="2400" dirty="0">
                <a:solidFill>
                  <a:srgbClr val="000000"/>
                </a:solidFill>
                <a:latin typeface="Inter Regular" pitchFamily="34" charset="0"/>
                <a:ea typeface="Inter Regular" pitchFamily="34" charset="-122"/>
                <a:cs typeface="Inter Regular" pitchFamily="34" charset="-120"/>
              </a:rPr>
              <a:t>.</a:t>
            </a:r>
            <a:endParaRPr lang="en-US" sz="2400" dirty="0"/>
          </a:p>
        </p:txBody>
      </p:sp>
      <p:sp>
        <p:nvSpPr>
          <p:cNvPr id="10" name="What if every drop of water could be reused"/>
          <p:cNvSpPr/>
          <p:nvPr/>
        </p:nvSpPr>
        <p:spPr>
          <a:xfrm>
            <a:off x="1295400" y="7429500"/>
            <a:ext cx="5867400" cy="1028700"/>
          </a:xfrm>
          <a:prstGeom prst="rect">
            <a:avLst/>
          </a:prstGeom>
          <a:noFill/>
          <a:ln/>
        </p:spPr>
        <p:txBody>
          <a:bodyPr wrap="square" lIns="0" tIns="0" rIns="0" bIns="0" rtlCol="0" anchor="t"/>
          <a:lstStyle/>
          <a:p>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W</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h</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f</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v</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y</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p</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f</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w</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u</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l</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u</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s</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t>
            </a:r>
            <a:endParaRPr lang="en-US" sz="2400" dirty="0"/>
          </a:p>
        </p:txBody>
      </p:sp>
      <p:sp>
        <p:nvSpPr>
          <p:cNvPr id="11" name="Fact By 2030 global water demand is expected to exceed supply by 40 according to the United Nations"/>
          <p:cNvSpPr/>
          <p:nvPr/>
        </p:nvSpPr>
        <p:spPr>
          <a:xfrm>
            <a:off x="1343025" y="4924425"/>
            <a:ext cx="5514975" cy="1543050"/>
          </a:xfrm>
          <a:prstGeom prst="rect">
            <a:avLst/>
          </a:prstGeom>
          <a:noFill/>
          <a:ln/>
        </p:spPr>
        <p:txBody>
          <a:bodyPr wrap="square" lIns="0" tIns="0" rIns="0" bIns="0" rtlCol="0" anchor="t"/>
          <a:lstStyle/>
          <a:p>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F</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a</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c</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t</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y</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2</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0</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3</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0</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g</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l</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l</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w</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a</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t</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r</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 </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d</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m</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a</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n</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s</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x</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p</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x</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c</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e</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d</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 </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s</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u</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p</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p</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l</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y</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b</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y</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4</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0</a:t>
            </a:r>
            <a:pPr algn="l" indent="0" marL="0">
              <a:lnSpc>
                <a:spcPts val="4080"/>
              </a:lnSpc>
              <a:buNone/>
            </a:pPr>
            <a:r>
              <a:rPr lang="en-US" sz="2400" b="1" dirty="0">
                <a:solidFill>
                  <a:srgbClr val="000000"/>
                </a:solidFill>
                <a:latin typeface="Arial Bold" pitchFamily="34" charset="0"/>
                <a:ea typeface="Arial Bold" pitchFamily="34" charset="-122"/>
                <a:cs typeface="Arial Bold" pitchFamily="34" charset="-120"/>
              </a:rPr>
              <a: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c</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r</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g</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h</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U</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e</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d</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 </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t</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i</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o</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n</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s</a:t>
            </a:r>
            <a:pPr algn="l" indent="0" marL="0">
              <a:lnSpc>
                <a:spcPts val="4080"/>
              </a:lnSpc>
              <a:buNone/>
            </a:pPr>
            <a:r>
              <a:rPr lang="en-US" sz="2400" dirty="0">
                <a:solidFill>
                  <a:srgbClr val="000000"/>
                </a:solidFill>
                <a:latin typeface="Arial Regular" pitchFamily="34" charset="0"/>
                <a:ea typeface="Arial Regular" pitchFamily="34" charset="-122"/>
                <a:cs typeface="Arial Regular" pitchFamily="34" charset="-120"/>
              </a:rPr>
              <a:t>.</a:t>
            </a:r>
            <a:endParaRPr lang="en-US" sz="2400" dirty="0"/>
          </a:p>
        </p:txBody>
      </p:sp>
      <p:sp>
        <p:nvSpPr>
          <p:cNvPr id="12" name="Water stress by country 2040"/>
          <p:cNvSpPr/>
          <p:nvPr/>
        </p:nvSpPr>
        <p:spPr>
          <a:xfrm>
            <a:off x="12077700" y="1076325"/>
            <a:ext cx="2228850" cy="180975"/>
          </a:xfrm>
          <a:prstGeom prst="rect">
            <a:avLst/>
          </a:prstGeom>
          <a:noFill/>
          <a:ln/>
        </p:spPr>
        <p:txBody>
          <a:bodyPr wrap="square" lIns="0" tIns="0" rIns="0" bIns="0" rtlCol="0" anchor="t"/>
          <a:lstStyle/>
          <a:p>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W</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a</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t</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e</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r</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s</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t</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r</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e</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s</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s</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b</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y</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c</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o</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u</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n</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t</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r</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y</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 </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2</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0</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4</a:t>
            </a:r>
            <a:pPr algn="l" indent="0" marL="0">
              <a:lnSpc>
                <a:spcPts val="1410"/>
              </a:lnSpc>
              <a:buNone/>
            </a:pPr>
            <a:r>
              <a:rPr lang="en-US" sz="1200" b="1" dirty="0">
                <a:solidFill>
                  <a:srgbClr val="FFFFFF"/>
                </a:solidFill>
                <a:latin typeface="Arial Bold" pitchFamily="34" charset="0"/>
                <a:ea typeface="Arial Bold" pitchFamily="34" charset="-122"/>
                <a:cs typeface="Arial Bold" pitchFamily="34" charset="-120"/>
              </a:rPr>
              <a:t>0</a:t>
            </a:r>
            <a:endParaRPr lang="en-US" sz="1200" dirty="0"/>
          </a:p>
        </p:txBody>
      </p:sp>
      <p:sp>
        <p:nvSpPr>
          <p:cNvPr id="13" name="NOTE Projections are based on a business-as-usual scenario using SSP2 and RCP85"/>
          <p:cNvSpPr/>
          <p:nvPr/>
        </p:nvSpPr>
        <p:spPr>
          <a:xfrm>
            <a:off x="10077450" y="1362075"/>
            <a:ext cx="6238875" cy="295275"/>
          </a:xfrm>
          <a:prstGeom prst="rect">
            <a:avLst/>
          </a:prstGeom>
          <a:noFill/>
          <a:ln/>
        </p:spPr>
        <p:txBody>
          <a:bodyPr wrap="square" lIns="0" tIns="0" rIns="0" bIns="0" rtlCol="0" anchor="t"/>
          <a:lstStyle/>
          <a:p>
            <a:pPr algn="ctr" indent="0" marL="0">
              <a:lnSpc>
                <a:spcPts val="855"/>
              </a:lnSpc>
              <a:buNone/>
            </a:pPr>
            <a:r>
              <a:rPr lang="en-US" sz="750" b="1" dirty="0">
                <a:solidFill>
                  <a:srgbClr val="FFFFFF"/>
                </a:solidFill>
                <a:latin typeface="Inter Bold" pitchFamily="34" charset="0"/>
                <a:ea typeface="Inter Bold" pitchFamily="34" charset="-122"/>
                <a:cs typeface="Inter Bold" pitchFamily="34" charset="-120"/>
              </a:rPr>
              <a:t>N</a:t>
            </a:r>
            <a:pPr algn="ctr" indent="0" marL="0">
              <a:lnSpc>
                <a:spcPts val="855"/>
              </a:lnSpc>
              <a:buNone/>
            </a:pPr>
            <a:r>
              <a:rPr lang="en-US" sz="750" b="1" dirty="0">
                <a:solidFill>
                  <a:srgbClr val="FFFFFF"/>
                </a:solidFill>
                <a:latin typeface="Inter Bold" pitchFamily="34" charset="0"/>
                <a:ea typeface="Inter Bold" pitchFamily="34" charset="-122"/>
                <a:cs typeface="Inter Bold" pitchFamily="34" charset="-120"/>
              </a:rPr>
              <a:t>O</a:t>
            </a:r>
            <a:pPr algn="ctr" indent="0" marL="0">
              <a:lnSpc>
                <a:spcPts val="855"/>
              </a:lnSpc>
              <a:buNone/>
            </a:pPr>
            <a:r>
              <a:rPr lang="en-US" sz="750" b="1" dirty="0">
                <a:solidFill>
                  <a:srgbClr val="FFFFFF"/>
                </a:solidFill>
                <a:latin typeface="Inter Bold" pitchFamily="34" charset="0"/>
                <a:ea typeface="Inter Bold" pitchFamily="34" charset="-122"/>
                <a:cs typeface="Inter Bold" pitchFamily="34" charset="-120"/>
              </a:rPr>
              <a:t>T</a:t>
            </a:r>
            <a:pPr algn="ctr" indent="0" marL="0">
              <a:lnSpc>
                <a:spcPts val="855"/>
              </a:lnSpc>
              <a:buNone/>
            </a:pPr>
            <a:r>
              <a:rPr lang="en-US" sz="750" b="1" dirty="0">
                <a:solidFill>
                  <a:srgbClr val="FFFFFF"/>
                </a:solidFill>
                <a:latin typeface="Inter Bold" pitchFamily="34" charset="0"/>
                <a:ea typeface="Inter Bold" pitchFamily="34" charset="-122"/>
                <a:cs typeface="Inter Bold" pitchFamily="34" charset="-120"/>
              </a:rPr>
              <a:t>E</a:t>
            </a:r>
            <a:pPr algn="ctr" indent="0" marL="0">
              <a:lnSpc>
                <a:spcPts val="855"/>
              </a:lnSpc>
              <a:buNone/>
            </a:pPr>
            <a:r>
              <a:rPr lang="en-US" sz="750" b="1" dirty="0">
                <a:solidFill>
                  <a:srgbClr val="FFFFFF"/>
                </a:solidFill>
                <a:latin typeface="Inter Bold" pitchFamily="34" charset="0"/>
                <a:ea typeface="Inter Bold" pitchFamily="34" charset="-122"/>
                <a:cs typeface="Inter Bold" pitchFamily="34" charset="-120"/>
              </a:rPr>
              <a:t>:</a:t>
            </a:r>
            <a:pPr algn="ctr" indent="0" marL="0">
              <a:lnSpc>
                <a:spcPts val="855"/>
              </a:lnSpc>
              <a:buNone/>
            </a:pPr>
            <a:r>
              <a:rPr lang="en-US" sz="750" b="1" dirty="0">
                <a:solidFill>
                  <a:srgbClr val="FFFFFF"/>
                </a:solidFill>
                <a:latin typeface="Inter Bold" pitchFamily="34" charset="0"/>
                <a:ea typeface="Inter Bold" pitchFamily="34" charset="-122"/>
                <a:cs typeface="Inter Bold"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P</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j</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c</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t</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b</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d</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b</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l</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c</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e</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o</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u</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i</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g</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S</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P</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2</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n</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d</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 </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R</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C</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P</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8</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5</a:t>
            </a:r>
            <a:pPr algn="ctr" indent="0" marL="0">
              <a:lnSpc>
                <a:spcPts val="855"/>
              </a:lnSpc>
              <a:buNone/>
            </a:pPr>
            <a:r>
              <a:rPr lang="en-US" sz="750" dirty="0">
                <a:solidFill>
                  <a:srgbClr val="FFFFFF"/>
                </a:solidFill>
                <a:latin typeface="Inter Regular" pitchFamily="34" charset="0"/>
                <a:ea typeface="Inter Regular" pitchFamily="34" charset="-122"/>
                <a:cs typeface="Inter Regular" pitchFamily="34" charset="-120"/>
              </a:rPr>
              <a:t>.</a:t>
            </a:r>
            <a:endParaRPr lang="en-US" sz="750" dirty="0"/>
          </a:p>
        </p:txBody>
      </p:sp>
      <p:sp>
        <p:nvSpPr>
          <p:cNvPr id="14" name="10"/>
          <p:cNvSpPr/>
          <p:nvPr/>
        </p:nvSpPr>
        <p:spPr>
          <a:xfrm>
            <a:off x="11401425" y="8467725"/>
            <a:ext cx="466725" cy="171450"/>
          </a:xfrm>
          <a:prstGeom prst="rect">
            <a:avLst/>
          </a:prstGeom>
          <a:noFill/>
          <a:ln/>
        </p:spPr>
        <p:txBody>
          <a:bodyPr wrap="square" lIns="0" tIns="0" rIns="0" bIns="0" rtlCol="0" anchor="t"/>
          <a:lstStyle/>
          <a:p>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&lt;</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 </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1</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5" name="name_10-20"/>
          <p:cNvSpPr/>
          <p:nvPr/>
        </p:nvSpPr>
        <p:spPr>
          <a:xfrm>
            <a:off x="12134850" y="8467725"/>
            <a:ext cx="571500" cy="171450"/>
          </a:xfrm>
          <a:prstGeom prst="rect">
            <a:avLst/>
          </a:prstGeom>
          <a:noFill/>
          <a:ln/>
        </p:spPr>
        <p:txBody>
          <a:bodyPr wrap="square" lIns="0" tIns="0" rIns="0" bIns="0" rtlCol="0" anchor="t"/>
          <a:lstStyle/>
          <a:p>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1</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2</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6" name="name_20-40"/>
          <p:cNvSpPr/>
          <p:nvPr/>
        </p:nvSpPr>
        <p:spPr>
          <a:xfrm>
            <a:off x="12896850" y="8467725"/>
            <a:ext cx="609600" cy="171450"/>
          </a:xfrm>
          <a:prstGeom prst="rect">
            <a:avLst/>
          </a:prstGeom>
          <a:noFill/>
          <a:ln/>
        </p:spPr>
        <p:txBody>
          <a:bodyPr wrap="square" lIns="0" tIns="0" rIns="0" bIns="0" rtlCol="0" anchor="t"/>
          <a:lstStyle/>
          <a:p>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2</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4</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7" name="name_40-80"/>
          <p:cNvSpPr/>
          <p:nvPr/>
        </p:nvSpPr>
        <p:spPr>
          <a:xfrm>
            <a:off x="13677900" y="8467725"/>
            <a:ext cx="609600" cy="171450"/>
          </a:xfrm>
          <a:prstGeom prst="rect">
            <a:avLst/>
          </a:prstGeom>
          <a:noFill/>
          <a:ln/>
        </p:spPr>
        <p:txBody>
          <a:bodyPr wrap="square" lIns="0" tIns="0" rIns="0" bIns="0" rtlCol="0" anchor="t"/>
          <a:lstStyle/>
          <a:p>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4</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8</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8" name="80"/>
          <p:cNvSpPr/>
          <p:nvPr/>
        </p:nvSpPr>
        <p:spPr>
          <a:xfrm>
            <a:off x="14516100" y="8467725"/>
            <a:ext cx="485775" cy="171450"/>
          </a:xfrm>
          <a:prstGeom prst="rect">
            <a:avLst/>
          </a:prstGeom>
          <a:noFill/>
          <a:ln/>
        </p:spPr>
        <p:txBody>
          <a:bodyPr wrap="square" lIns="0" tIns="0" rIns="0" bIns="0" rtlCol="0" anchor="t"/>
          <a:lstStyle/>
          <a:p>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&gt;</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 </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8</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0</a:t>
            </a:r>
            <a:pPr algn="ctr"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t>
            </a:r>
            <a:endParaRPr lang="en-US" sz="1200" dirty="0"/>
          </a:p>
        </p:txBody>
      </p:sp>
      <p:sp>
        <p:nvSpPr>
          <p:cNvPr id="19" name="Ratio of withdrawals to supply"/>
          <p:cNvSpPr/>
          <p:nvPr/>
        </p:nvSpPr>
        <p:spPr>
          <a:xfrm>
            <a:off x="12106275" y="7858125"/>
            <a:ext cx="2209800" cy="171450"/>
          </a:xfrm>
          <a:prstGeom prst="rect">
            <a:avLst/>
          </a:prstGeom>
          <a:noFill/>
          <a:ln/>
        </p:spPr>
        <p:txBody>
          <a:bodyPr wrap="square" lIns="0" tIns="0" rIns="0" bIns="0" rtlCol="0" anchor="t"/>
          <a:lstStyle/>
          <a:p>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R</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t</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i</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o</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o</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f</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w</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i</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t</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h</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d</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r</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w</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a</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l</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s</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t</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o</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 </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s</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u</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p</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p</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l</a:t>
            </a:r>
            <a:pPr algn="l" indent="0" marL="0">
              <a:lnSpc>
                <a:spcPts val="1368"/>
              </a:lnSpc>
              <a:buNone/>
            </a:pPr>
            <a:r>
              <a:rPr lang="en-US" sz="1200" dirty="0">
                <a:solidFill>
                  <a:srgbClr val="FFFFFF"/>
                </a:solidFill>
                <a:latin typeface="Inter Regular" pitchFamily="34" charset="0"/>
                <a:ea typeface="Inter Regular" pitchFamily="34" charset="-122"/>
                <a:cs typeface="Inter Regular" pitchFamily="34" charset="-120"/>
              </a:rPr>
              <a:t>y</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sp>
        <p:nvSpPr>
          <p:cNvPr id="5" name="Our goal is to build water resilience by decentralizing water management with onsite water reuse"/>
          <p:cNvSpPr/>
          <p:nvPr/>
        </p:nvSpPr>
        <p:spPr>
          <a:xfrm>
            <a:off x="1152525" y="7191375"/>
            <a:ext cx="695325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6" name="Founded in 2020  Spacedrip has developed systems that provide wastewater treatment and water reuse systems for defence emergency industrial sectors and off-grid and urban communities"/>
          <p:cNvSpPr/>
          <p:nvPr/>
        </p:nvSpPr>
        <p:spPr>
          <a:xfrm>
            <a:off x="1152525" y="5286375"/>
            <a:ext cx="6772275" cy="1524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endParaRPr lang="en-US" sz="1800" dirty="0"/>
          </a:p>
        </p:txBody>
      </p:sp>
      <p:sp>
        <p:nvSpPr>
          <p:cNvPr id="7" name="Spacedrip is an Estonian tech company with a vision for a healthy and sustainable use of Earths most vital resource  water"/>
          <p:cNvSpPr/>
          <p:nvPr/>
        </p:nvSpPr>
        <p:spPr>
          <a:xfrm>
            <a:off x="962025" y="1095375"/>
            <a:ext cx="8305800" cy="34290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y</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b</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m</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endParaRPr lang="en-US" sz="4800" dirty="0"/>
          </a:p>
        </p:txBody>
      </p:sp>
      <p:sp>
        <p:nvSpPr>
          <p:cNvPr id="8"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Ellipse 3" descr="preencoded.png">    </p:cNvPr>
          <p:cNvPicPr>
            <a:picLocks noChangeAspect="1"/>
          </p:cNvPicPr>
          <p:nvPr/>
        </p:nvPicPr>
        <p:blipFill>
          <a:blip r:embed="rId1"/>
          <a:srcRect l="0" r="0" t="0" b="0"/>
          <a:stretch/>
        </p:blipFill>
        <p:spPr>
          <a:xfrm>
            <a:off x="1571625" y="2495550"/>
            <a:ext cx="3545414" cy="3545414"/>
          </a:xfrm>
          <a:prstGeom prst="rect">
            <a:avLst/>
          </a:prstGeom>
        </p:spPr>
      </p:pic>
      <p:pic>
        <p:nvPicPr>
          <p:cNvPr id="3" name="Ellipse 4" descr="preencoded.png">    </p:cNvPr>
          <p:cNvPicPr>
            <a:picLocks noChangeAspect="1"/>
          </p:cNvPicPr>
          <p:nvPr/>
        </p:nvPicPr>
        <p:blipFill>
          <a:blip r:embed="rId2"/>
          <a:srcRect l="0" r="0" t="0" b="0"/>
          <a:stretch/>
        </p:blipFill>
        <p:spPr>
          <a:xfrm>
            <a:off x="7096125" y="2514600"/>
            <a:ext cx="3545414" cy="3545414"/>
          </a:xfrm>
          <a:prstGeom prst="rect">
            <a:avLst/>
          </a:prstGeom>
        </p:spPr>
      </p:pic>
      <p:pic>
        <p:nvPicPr>
          <p:cNvPr id="4" name="Ellipse 5" descr="preencoded.png">    </p:cNvPr>
          <p:cNvPicPr>
            <a:picLocks noChangeAspect="1"/>
          </p:cNvPicPr>
          <p:nvPr/>
        </p:nvPicPr>
        <p:blipFill>
          <a:blip r:embed="rId3"/>
          <a:srcRect l="0" r="0" t="0" b="0"/>
          <a:stretch/>
        </p:blipFill>
        <p:spPr>
          <a:xfrm>
            <a:off x="12592050" y="2514600"/>
            <a:ext cx="3545414" cy="3545414"/>
          </a:xfrm>
          <a:prstGeom prst="rect">
            <a:avLst/>
          </a:prstGeom>
        </p:spPr>
      </p:pic>
      <p:pic>
        <p:nvPicPr>
          <p:cNvPr id="5"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6535400" y="9458325"/>
            <a:ext cx="228616" cy="228600"/>
          </a:xfrm>
          <a:prstGeom prst="rect">
            <a:avLst/>
          </a:prstGeom>
        </p:spPr>
      </p:pic>
      <p:pic>
        <p:nvPicPr>
          <p:cNvPr id="6" name="Vector"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7002125" y="9401175"/>
            <a:ext cx="247650" cy="247650"/>
          </a:xfrm>
          <a:prstGeom prst="rect">
            <a:avLst/>
          </a:prstGeom>
        </p:spPr>
      </p:pic>
      <p:pic>
        <p:nvPicPr>
          <p:cNvPr id="7" name="Vector 8" descr="preencoded.png">    </p:cNvPr>
          <p:cNvPicPr>
            <a:picLocks noChangeAspect="1"/>
          </p:cNvPicPr>
          <p:nvPr/>
        </p:nvPicPr>
        <p:blipFill>
          <a:blip r:embed="rId8"/>
          <a:srcRect l="0" r="0" t="0" b="0"/>
          <a:stretch/>
        </p:blipFill>
        <p:spPr>
          <a:xfrm>
            <a:off x="3057525" y="923925"/>
            <a:ext cx="15230475" cy="19050"/>
          </a:xfrm>
          <a:prstGeom prst="rect">
            <a:avLst/>
          </a:prstGeom>
        </p:spPr>
      </p:pic>
      <p:pic>
        <p:nvPicPr>
          <p:cNvPr id="8" name="Logoga 1" descr="preencoded.png">    </p:cNvPr>
          <p:cNvPicPr>
            <a:picLocks noChangeAspect="1"/>
          </p:cNvPicPr>
          <p:nvPr/>
        </p:nvPicPr>
        <p:blipFill>
          <a:blip r:embed="rId9"/>
          <a:srcRect l="0" r="0" t="0" b="0"/>
          <a:stretch/>
        </p:blipFill>
        <p:spPr>
          <a:xfrm>
            <a:off x="12620625" y="2457450"/>
            <a:ext cx="3857625" cy="3086100"/>
          </a:xfrm>
          <a:prstGeom prst="rect">
            <a:avLst/>
          </a:prstGeom>
        </p:spPr>
      </p:pic>
      <p:pic>
        <p:nvPicPr>
          <p:cNvPr id="9" name="250IE hall 2" descr="preencoded.png">    </p:cNvPr>
          <p:cNvPicPr>
            <a:picLocks noChangeAspect="1"/>
          </p:cNvPicPr>
          <p:nvPr/>
        </p:nvPicPr>
        <p:blipFill>
          <a:blip r:embed="rId10"/>
          <a:srcRect l="0" r="0" t="0" b="0"/>
          <a:stretch/>
        </p:blipFill>
        <p:spPr>
          <a:xfrm>
            <a:off x="6915150" y="2371725"/>
            <a:ext cx="3648075" cy="2914650"/>
          </a:xfrm>
          <a:prstGeom prst="rect">
            <a:avLst/>
          </a:prstGeom>
        </p:spPr>
      </p:pic>
      <p:pic>
        <p:nvPicPr>
          <p:cNvPr id="10" name="Dušš (hall)1 1" descr="preencoded.png">    </p:cNvPr>
          <p:cNvPicPr>
            <a:picLocks noChangeAspect="1"/>
          </p:cNvPicPr>
          <p:nvPr/>
        </p:nvPicPr>
        <p:blipFill>
          <a:blip r:embed="rId11"/>
          <a:srcRect l="0" r="0" t="0" b="0"/>
          <a:stretch/>
        </p:blipFill>
        <p:spPr>
          <a:xfrm>
            <a:off x="1895475" y="2619375"/>
            <a:ext cx="2886075" cy="2809875"/>
          </a:xfrm>
          <a:prstGeom prst="rect">
            <a:avLst/>
          </a:prstGeom>
        </p:spPr>
      </p:pic>
      <p:sp>
        <p:nvSpPr>
          <p:cNvPr id="11" name="The product lineup of Spacedrip"/>
          <p:cNvSpPr/>
          <p:nvPr/>
        </p:nvSpPr>
        <p:spPr>
          <a:xfrm>
            <a:off x="962025" y="1095375"/>
            <a:ext cx="963930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f</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endParaRPr lang="en-US" sz="4800" dirty="0"/>
          </a:p>
        </p:txBody>
      </p:sp>
      <p:sp>
        <p:nvSpPr>
          <p:cNvPr id="12" name="Closed-loop fully-containerized water reuse systems for providing potable and non-potable water access"/>
          <p:cNvSpPr/>
          <p:nvPr/>
        </p:nvSpPr>
        <p:spPr>
          <a:xfrm>
            <a:off x="1628775" y="6477000"/>
            <a:ext cx="4162425" cy="114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3" name="Rapid"/>
          <p:cNvSpPr/>
          <p:nvPr/>
        </p:nvSpPr>
        <p:spPr>
          <a:xfrm>
            <a:off x="1628775" y="5829300"/>
            <a:ext cx="1295400" cy="457200"/>
          </a:xfrm>
          <a:prstGeom prst="rect">
            <a:avLst/>
          </a:prstGeom>
          <a:noFill/>
          <a:ln/>
        </p:spPr>
        <p:txBody>
          <a:bodyPr wrap="square" lIns="0" tIns="0" rIns="0" bIns="0" rtlCol="0" anchor="t"/>
          <a:lstStyle/>
          <a:p>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d</a:t>
            </a:r>
            <a:endParaRPr lang="en-US" sz="3600" dirty="0"/>
          </a:p>
        </p:txBody>
      </p:sp>
      <p:sp>
        <p:nvSpPr>
          <p:cNvPr id="14" name="Remote  Modular"/>
          <p:cNvSpPr/>
          <p:nvPr/>
        </p:nvSpPr>
        <p:spPr>
          <a:xfrm>
            <a:off x="6962775" y="5829300"/>
            <a:ext cx="3876675" cy="457200"/>
          </a:xfrm>
          <a:prstGeom prst="rect">
            <a:avLst/>
          </a:prstGeom>
          <a:noFill/>
          <a:ln/>
        </p:spPr>
        <p:txBody>
          <a:bodyPr wrap="square" lIns="0" tIns="0" rIns="0" bIns="0" rtlCol="0" anchor="t"/>
          <a:lstStyle/>
          <a:p>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t</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&amp;</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d</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u</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l</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endParaRPr lang="en-US" sz="3600" dirty="0"/>
          </a:p>
        </p:txBody>
      </p:sp>
      <p:sp>
        <p:nvSpPr>
          <p:cNvPr id="15" name="Underground in-building or containerized systems suitable for real estate developers or utility companies that need to provide water and sewer access in remote or water-stressed communities Water reuse as non-potable or potable water"/>
          <p:cNvSpPr/>
          <p:nvPr/>
        </p:nvSpPr>
        <p:spPr>
          <a:xfrm>
            <a:off x="6962775" y="6477000"/>
            <a:ext cx="4076700" cy="2667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6" name="Industry  special projects"/>
          <p:cNvSpPr/>
          <p:nvPr/>
        </p:nvSpPr>
        <p:spPr>
          <a:xfrm>
            <a:off x="12487275" y="5829300"/>
            <a:ext cx="3686175" cy="914400"/>
          </a:xfrm>
          <a:prstGeom prst="rect">
            <a:avLst/>
          </a:prstGeom>
          <a:noFill/>
          <a:ln/>
        </p:spPr>
        <p:txBody>
          <a:bodyPr wrap="square" lIns="0" tIns="0" rIns="0" bIns="0" rtlCol="0" anchor="t"/>
          <a:lstStyle/>
          <a:p>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n</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d</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u</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y</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&amp;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l</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o</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j</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s</a:t>
            </a:r>
            <a:endParaRPr lang="en-US" sz="3600" dirty="0"/>
          </a:p>
        </p:txBody>
      </p:sp>
      <p:sp>
        <p:nvSpPr>
          <p:cNvPr id="17" name="Containerized and in-building systems for industries with non-toxic water-heavy processes with water reuse on non-potable or potable quality level"/>
          <p:cNvSpPr/>
          <p:nvPr/>
        </p:nvSpPr>
        <p:spPr>
          <a:xfrm>
            <a:off x="12487275" y="6934200"/>
            <a:ext cx="4067175" cy="1524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5"/>
          <a:srcRect l="0" r="0" t="0" b="0"/>
          <a:stretch/>
        </p:blipFill>
        <p:spPr>
          <a:xfrm>
            <a:off x="3057525" y="923925"/>
            <a:ext cx="15230475" cy="19050"/>
          </a:xfrm>
          <a:prstGeom prst="rect">
            <a:avLst/>
          </a:prstGeom>
        </p:spPr>
      </p:pic>
      <p:pic>
        <p:nvPicPr>
          <p:cNvPr id="5" name="Untitled 1" descr="preencoded.png">    </p:cNvPr>
          <p:cNvPicPr>
            <a:picLocks noChangeAspect="1"/>
          </p:cNvPicPr>
          <p:nvPr/>
        </p:nvPicPr>
        <p:blipFill>
          <a:blip r:embed="rId6"/>
          <a:srcRect l="0" r="0" t="0" b="0"/>
          <a:stretch/>
        </p:blipFill>
        <p:spPr>
          <a:xfrm>
            <a:off x="10553700" y="2152650"/>
            <a:ext cx="7734300" cy="6286500"/>
          </a:xfrm>
          <a:prstGeom prst="rect">
            <a:avLst/>
          </a:prstGeom>
        </p:spPr>
      </p:pic>
      <p:pic>
        <p:nvPicPr>
          <p:cNvPr id="6" name="Vector"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7002125" y="9401175"/>
            <a:ext cx="247650" cy="247650"/>
          </a:xfrm>
          <a:prstGeom prst="rect">
            <a:avLst/>
          </a:prstGeom>
        </p:spPr>
      </p:pic>
      <p:sp>
        <p:nvSpPr>
          <p:cNvPr id="7" name="Shippable containers - a budget-friendly solution by minimizing civil engineering expenses associated with traditional construction methods"/>
          <p:cNvSpPr/>
          <p:nvPr/>
        </p:nvSpPr>
        <p:spPr>
          <a:xfrm>
            <a:off x="1152525" y="23907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Option to rent mobile containerized systems - flexibility to rent mobile containerized systems providing a water treatment solution that meets specific needs without the commitment of ownership"/>
          <p:cNvSpPr/>
          <p:nvPr/>
        </p:nvSpPr>
        <p:spPr>
          <a:xfrm>
            <a:off x="1152525" y="39909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z</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Plug  Play system - plug-and-play design ensures seamless installation and operation minimizing disruption to existing infrastructure"/>
          <p:cNvSpPr/>
          <p:nvPr/>
        </p:nvSpPr>
        <p:spPr>
          <a:xfrm>
            <a:off x="1152525" y="55911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&amp;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10" name="Water as a Service - a unique subscription-based model providing access to high-quality water treatment solutions without upfront investment"/>
          <p:cNvSpPr/>
          <p:nvPr/>
        </p:nvSpPr>
        <p:spPr>
          <a:xfrm>
            <a:off x="1152525" y="71913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endParaRPr lang="en-US" sz="1800" dirty="0"/>
          </a:p>
        </p:txBody>
      </p:sp>
      <p:sp>
        <p:nvSpPr>
          <p:cNvPr id="11" name="Innovative Water Solutions"/>
          <p:cNvSpPr/>
          <p:nvPr/>
        </p:nvSpPr>
        <p:spPr>
          <a:xfrm>
            <a:off x="962025" y="1095375"/>
            <a:ext cx="8143875"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endParaRPr lang="en-US" sz="4800" dirty="0"/>
          </a:p>
        </p:txBody>
      </p:sp>
      <p:sp>
        <p:nvSpPr>
          <p:cNvPr id="12"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sp>
        <p:nvSpPr>
          <p:cNvPr id="5" name="Spacedrip reduces water consumption by up to 70 Thats a huge saving especially when you consider how the cost of water is rising across FranceEnables eligibility for green certifications like BREEAMLEEDS and others for preferential terms and incentives fo"/>
          <p:cNvSpPr/>
          <p:nvPr/>
        </p:nvSpPr>
        <p:spPr>
          <a:xfrm>
            <a:off x="1152525" y="2390775"/>
            <a:ext cx="7496175" cy="6096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7</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0</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br/>
            <a:pPr algn="l" indent="0" marL="0">
              <a:lnSpc>
                <a:spcPts val="2970"/>
              </a:lnSpc>
              <a:buNone/>
            </a:pPr>
            <a:br/>
            <a:pPr algn="l" indent="0" marL="0">
              <a:lnSpc>
                <a:spcPts val="2970"/>
              </a:lnSpc>
              <a:buNone/>
            </a:pP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7</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0</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x</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endParaRPr lang="en-US" sz="1800" dirty="0"/>
          </a:p>
        </p:txBody>
      </p:sp>
      <p:sp>
        <p:nvSpPr>
          <p:cNvPr id="6" name="Sustainability"/>
          <p:cNvSpPr/>
          <p:nvPr/>
        </p:nvSpPr>
        <p:spPr>
          <a:xfrm>
            <a:off x="962025" y="1095375"/>
            <a:ext cx="42100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b</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7"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sp>
        <p:nvSpPr>
          <p:cNvPr id="5" name="Technology"/>
          <p:cNvSpPr/>
          <p:nvPr/>
        </p:nvSpPr>
        <p:spPr>
          <a:xfrm>
            <a:off x="962025" y="1095375"/>
            <a:ext cx="35242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6" name="Improved wastewater treatment technology paired with advanced sensors user-friendly software and automation for more efficient results"/>
          <p:cNvSpPr/>
          <p:nvPr/>
        </p:nvSpPr>
        <p:spPr>
          <a:xfrm>
            <a:off x="1200150" y="2286000"/>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7" name="An additional automated reverse osmosis module with a disinfection module is used when treated water is reused for potable applications"/>
          <p:cNvSpPr/>
          <p:nvPr/>
        </p:nvSpPr>
        <p:spPr>
          <a:xfrm>
            <a:off x="1200150" y="4953000"/>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Technologies are fitted in on-ground or underground tanks and containers by Spacedrip or by Spacedrips partners"/>
          <p:cNvSpPr/>
          <p:nvPr/>
        </p:nvSpPr>
        <p:spPr>
          <a:xfrm>
            <a:off x="1200150" y="6096000"/>
            <a:ext cx="7915275"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Our core technology is aerobic membrane bioreactor MBR Wastewater is treated with activated sludge and water is filtered to solid-free permeate with microfiltration membranes with a pore size of 02 m"/>
          <p:cNvSpPr/>
          <p:nvPr/>
        </p:nvSpPr>
        <p:spPr>
          <a:xfrm>
            <a:off x="1200150" y="3429000"/>
            <a:ext cx="7924800" cy="1143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μ</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0201275" y="0"/>
            <a:ext cx="8086725" cy="10287000"/>
          </a:xfrm>
          <a:prstGeom prst="rect">
            <a:avLst/>
          </a:prstGeom>
        </p:spPr>
      </p:pic>
      <p:pic>
        <p:nvPicPr>
          <p:cNvPr id="4" name="adi-goldstein-EUsVwEOsblE-unsplash 1" descr="preencoded.png">    </p:cNvPr>
          <p:cNvPicPr>
            <a:picLocks noChangeAspect="1"/>
          </p:cNvPicPr>
          <p:nvPr/>
        </p:nvPicPr>
        <p:blipFill>
          <a:blip r:embed="rId5"/>
          <a:srcRect l="0" r="0" t="0" b="0"/>
          <a:stretch/>
        </p:blipFill>
        <p:spPr>
          <a:xfrm>
            <a:off x="10201275" y="2076450"/>
            <a:ext cx="8086725" cy="8210550"/>
          </a:xfrm>
          <a:prstGeom prst="rect">
            <a:avLst/>
          </a:prstGeom>
        </p:spPr>
      </p:pic>
      <p:pic>
        <p:nvPicPr>
          <p:cNvPr id="5" name="Vector"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7002125" y="9401175"/>
            <a:ext cx="247650" cy="247650"/>
          </a:xfrm>
          <a:prstGeom prst="rect">
            <a:avLst/>
          </a:prstGeom>
        </p:spPr>
      </p:pic>
      <p:pic>
        <p:nvPicPr>
          <p:cNvPr id="6" name="Rectangle 130" descr="preencoded.png">    </p:cNvPr>
          <p:cNvPicPr>
            <a:picLocks noChangeAspect="1"/>
          </p:cNvPicPr>
          <p:nvPr/>
        </p:nvPicPr>
        <p:blipFill>
          <a:blip r:embed="rId8"/>
          <a:srcRect l="0" r="0" t="0" b="0"/>
          <a:stretch/>
        </p:blipFill>
        <p:spPr>
          <a:xfrm>
            <a:off x="10201275" y="0"/>
            <a:ext cx="8086725" cy="3429000"/>
          </a:xfrm>
          <a:prstGeom prst="rect">
            <a:avLst/>
          </a:prstGeom>
        </p:spPr>
      </p:pic>
      <p:pic>
        <p:nvPicPr>
          <p:cNvPr id="7" name="Vector 8" descr="preencoded.png">    </p:cNvPr>
          <p:cNvPicPr>
            <a:picLocks noChangeAspect="1"/>
          </p:cNvPicPr>
          <p:nvPr/>
        </p:nvPicPr>
        <p:blipFill>
          <a:blip r:embed="rId9"/>
          <a:srcRect l="0" r="0" t="0" b="0"/>
          <a:stretch/>
        </p:blipFill>
        <p:spPr>
          <a:xfrm>
            <a:off x="3057525" y="923925"/>
            <a:ext cx="15230475" cy="19050"/>
          </a:xfrm>
          <a:prstGeom prst="rect">
            <a:avLst/>
          </a:prstGeom>
        </p:spPr>
      </p:pic>
      <p:sp>
        <p:nvSpPr>
          <p:cNvPr id="8" name="Automation"/>
          <p:cNvSpPr/>
          <p:nvPr/>
        </p:nvSpPr>
        <p:spPr>
          <a:xfrm>
            <a:off x="962025" y="1095375"/>
            <a:ext cx="36004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endParaRPr lang="en-US" sz="4800" dirty="0"/>
          </a:p>
        </p:txBody>
      </p:sp>
      <p:sp>
        <p:nvSpPr>
          <p:cNvPr id="9" name="Biological processes such as activated sludge and membrane control aeration and nitrogen removal are optimized for best performance Automation extends equipment lifespan reduces maintenance downtime and guarantees high water quality through real-time moni"/>
          <p:cNvSpPr/>
          <p:nvPr/>
        </p:nvSpPr>
        <p:spPr>
          <a:xfrm>
            <a:off x="1152525" y="2390775"/>
            <a:ext cx="7562850" cy="457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Vector 8" descr="preencoded.png">    </p:cNvPr>
          <p:cNvPicPr>
            <a:picLocks noChangeAspect="1"/>
          </p:cNvPicPr>
          <p:nvPr/>
        </p:nvPicPr>
        <p:blipFill>
          <a:blip r:embed="rId1"/>
          <a:srcRect l="0" r="0" t="0" b="0"/>
          <a:stretch/>
        </p:blipFill>
        <p:spPr>
          <a:xfrm>
            <a:off x="3057525" y="923925"/>
            <a:ext cx="15230475" cy="19050"/>
          </a:xfrm>
          <a:prstGeom prst="rect">
            <a:avLst/>
          </a:prstGeom>
        </p:spPr>
      </p:pic>
      <p:pic>
        <p:nvPicPr>
          <p:cNvPr id="3" name="Group 80"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5154711" y="6740813"/>
            <a:ext cx="4721586" cy="2376853"/>
          </a:xfrm>
          <a:prstGeom prst="rect">
            <a:avLst/>
          </a:prstGeom>
        </p:spPr>
      </p:pic>
      <p:pic>
        <p:nvPicPr>
          <p:cNvPr id="4" name="_Block / Device"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4524375" y="3733800"/>
            <a:ext cx="1924050" cy="1924050"/>
          </a:xfrm>
          <a:prstGeom prst="rect">
            <a:avLst/>
          </a:prstGeom>
        </p:spPr>
      </p:pic>
      <p:pic>
        <p:nvPicPr>
          <p:cNvPr id="5" name="_Block / Device"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6553200" y="3733800"/>
            <a:ext cx="1914525" cy="1924050"/>
          </a:xfrm>
          <a:prstGeom prst="rect">
            <a:avLst/>
          </a:prstGeom>
        </p:spPr>
      </p:pic>
      <p:pic>
        <p:nvPicPr>
          <p:cNvPr id="6" name="_Block / Device"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8572500" y="3733800"/>
            <a:ext cx="1914525" cy="1924050"/>
          </a:xfrm>
          <a:prstGeom prst="rect">
            <a:avLst/>
          </a:prstGeom>
        </p:spPr>
      </p:pic>
      <p:pic>
        <p:nvPicPr>
          <p:cNvPr id="7" name="_Block / Device" descr="preencoded.png">    </p:cNvPr>
          <p:cNvPicPr>
            <a:picLocks noChangeAspect="1"/>
          </p:cNvPicPr>
          <p:nvPr/>
        </p:nvPicPr>
        <p:blipFill>
          <a:blip r:embed="rId10">
            <a:extLst>
              <a:ext uri="{96DAC541-7B7A-43D3-8B79-37D633B846F1}">
                <asvg:svgBlip xmlns:asvg="http://schemas.microsoft.com/office/drawing/2016/SVG/main" r:embed="rId11"/>
              </a:ext>
            </a:extLst>
          </a:blip>
          <a:srcRect l="0" r="0" t="0" b="0"/>
          <a:stretch/>
        </p:blipFill>
        <p:spPr>
          <a:xfrm>
            <a:off x="13744575" y="3736039"/>
            <a:ext cx="1924050" cy="1924050"/>
          </a:xfrm>
          <a:prstGeom prst="rect">
            <a:avLst/>
          </a:prstGeom>
        </p:spPr>
      </p:pic>
      <p:pic>
        <p:nvPicPr>
          <p:cNvPr id="8" name="_Block / Device" descr="preencoded.png">    </p:cNvPr>
          <p:cNvPicPr>
            <a:picLocks noChangeAspect="1"/>
          </p:cNvPicPr>
          <p:nvPr/>
        </p:nvPicPr>
        <p:blipFill>
          <a:blip r:embed="rId12">
            <a:extLst>
              <a:ext uri="{96DAC541-7B7A-43D3-8B79-37D633B846F1}">
                <asvg:svgBlip xmlns:asvg="http://schemas.microsoft.com/office/drawing/2016/SVG/main" r:embed="rId13"/>
              </a:ext>
            </a:extLst>
          </a:blip>
          <a:srcRect l="0" r="0" t="0" b="0"/>
          <a:stretch/>
        </p:blipFill>
        <p:spPr>
          <a:xfrm>
            <a:off x="15039975" y="1945339"/>
            <a:ext cx="1924050" cy="1924050"/>
          </a:xfrm>
          <a:prstGeom prst="rect">
            <a:avLst/>
          </a:prstGeom>
        </p:spPr>
      </p:pic>
      <p:pic>
        <p:nvPicPr>
          <p:cNvPr id="9" name="_Block / Device" descr="preencoded.png">    </p:cNvPr>
          <p:cNvPicPr>
            <a:picLocks noChangeAspect="1"/>
          </p:cNvPicPr>
          <p:nvPr/>
        </p:nvPicPr>
        <p:blipFill>
          <a:blip r:embed="rId14">
            <a:extLst>
              <a:ext uri="{96DAC541-7B7A-43D3-8B79-37D633B846F1}">
                <asvg:svgBlip xmlns:asvg="http://schemas.microsoft.com/office/drawing/2016/SVG/main" r:embed="rId15"/>
              </a:ext>
            </a:extLst>
          </a:blip>
          <a:srcRect l="0" r="0" t="0" b="0"/>
          <a:stretch/>
        </p:blipFill>
        <p:spPr>
          <a:xfrm>
            <a:off x="13744575" y="4955239"/>
            <a:ext cx="1924050" cy="1924050"/>
          </a:xfrm>
          <a:prstGeom prst="rect">
            <a:avLst/>
          </a:prstGeom>
        </p:spPr>
      </p:pic>
      <p:pic>
        <p:nvPicPr>
          <p:cNvPr id="10" name="_Main / Flow" descr="preencoded.png">    </p:cNvPr>
          <p:cNvPicPr>
            <a:picLocks noChangeAspect="1"/>
          </p:cNvPicPr>
          <p:nvPr/>
        </p:nvPicPr>
        <p:blipFill>
          <a:blip r:embed="rId16">
            <a:extLst>
              <a:ext uri="{96DAC541-7B7A-43D3-8B79-37D633B846F1}">
                <asvg:svgBlip xmlns:asvg="http://schemas.microsoft.com/office/drawing/2016/SVG/main" r:embed="rId17"/>
              </a:ext>
            </a:extLst>
          </a:blip>
          <a:srcRect l="0" r="0" t="0" b="0"/>
          <a:stretch/>
        </p:blipFill>
        <p:spPr>
          <a:xfrm>
            <a:off x="3171825" y="7650814"/>
            <a:ext cx="1752600" cy="514350"/>
          </a:xfrm>
          <a:prstGeom prst="rect">
            <a:avLst/>
          </a:prstGeom>
        </p:spPr>
      </p:pic>
      <p:pic>
        <p:nvPicPr>
          <p:cNvPr id="11" name="_Main / Flow" descr="preencoded.png">    </p:cNvPr>
          <p:cNvPicPr>
            <a:picLocks noChangeAspect="1"/>
          </p:cNvPicPr>
          <p:nvPr/>
        </p:nvPicPr>
        <p:blipFill>
          <a:blip r:embed="rId18">
            <a:extLst>
              <a:ext uri="{96DAC541-7B7A-43D3-8B79-37D633B846F1}">
                <asvg:svgBlip xmlns:asvg="http://schemas.microsoft.com/office/drawing/2016/SVG/main" r:embed="rId19"/>
              </a:ext>
            </a:extLst>
          </a:blip>
          <a:srcRect l="0" r="0" t="0" b="0"/>
          <a:stretch/>
        </p:blipFill>
        <p:spPr>
          <a:xfrm>
            <a:off x="10039350" y="7650814"/>
            <a:ext cx="2028825" cy="514350"/>
          </a:xfrm>
          <a:prstGeom prst="rect">
            <a:avLst/>
          </a:prstGeom>
        </p:spPr>
      </p:pic>
      <p:pic>
        <p:nvPicPr>
          <p:cNvPr id="12" name="_Main / Flow" descr="preencoded.png">    </p:cNvPr>
          <p:cNvPicPr>
            <a:picLocks noChangeAspect="1"/>
          </p:cNvPicPr>
          <p:nvPr/>
        </p:nvPicPr>
        <p:blipFill>
          <a:blip r:embed="rId20">
            <a:extLst>
              <a:ext uri="{96DAC541-7B7A-43D3-8B79-37D633B846F1}">
                <asvg:svgBlip xmlns:asvg="http://schemas.microsoft.com/office/drawing/2016/SVG/main" r:embed="rId21"/>
              </a:ext>
            </a:extLst>
          </a:blip>
          <a:srcRect l="0" r="0" t="0" b="0"/>
          <a:stretch/>
        </p:blipFill>
        <p:spPr>
          <a:xfrm>
            <a:off x="13049250" y="4448175"/>
            <a:ext cx="942975" cy="514350"/>
          </a:xfrm>
          <a:prstGeom prst="rect">
            <a:avLst/>
          </a:prstGeom>
        </p:spPr>
      </p:pic>
      <p:pic>
        <p:nvPicPr>
          <p:cNvPr id="13" name="_Main / Flow" descr="preencoded.png">    </p:cNvPr>
          <p:cNvPicPr>
            <a:picLocks noChangeAspect="1"/>
          </p:cNvPicPr>
          <p:nvPr/>
        </p:nvPicPr>
        <p:blipFill>
          <a:blip r:embed="rId22">
            <a:extLst>
              <a:ext uri="{96DAC541-7B7A-43D3-8B79-37D633B846F1}">
                <asvg:svgBlip xmlns:asvg="http://schemas.microsoft.com/office/drawing/2016/SVG/main" r:embed="rId23"/>
              </a:ext>
            </a:extLst>
          </a:blip>
          <a:srcRect l="0" r="0" t="0" b="0"/>
          <a:stretch/>
        </p:blipFill>
        <p:spPr>
          <a:xfrm>
            <a:off x="7248525" y="5345764"/>
            <a:ext cx="504825" cy="1476375"/>
          </a:xfrm>
          <a:prstGeom prst="rect">
            <a:avLst/>
          </a:prstGeom>
        </p:spPr>
      </p:pic>
      <p:pic>
        <p:nvPicPr>
          <p:cNvPr id="14" name="_Main / Flow" descr="preencoded.png">    </p:cNvPr>
          <p:cNvPicPr>
            <a:picLocks noChangeAspect="1"/>
          </p:cNvPicPr>
          <p:nvPr/>
        </p:nvPicPr>
        <p:blipFill>
          <a:blip r:embed="rId24">
            <a:extLst>
              <a:ext uri="{96DAC541-7B7A-43D3-8B79-37D633B846F1}">
                <asvg:svgBlip xmlns:asvg="http://schemas.microsoft.com/office/drawing/2016/SVG/main" r:embed="rId25"/>
              </a:ext>
            </a:extLst>
          </a:blip>
          <a:srcRect l="0" r="0" t="0" b="0"/>
          <a:stretch/>
        </p:blipFill>
        <p:spPr>
          <a:xfrm>
            <a:off x="15744825" y="3564589"/>
            <a:ext cx="514350" cy="4467225"/>
          </a:xfrm>
          <a:prstGeom prst="rect">
            <a:avLst/>
          </a:prstGeom>
        </p:spPr>
      </p:pic>
      <p:pic>
        <p:nvPicPr>
          <p:cNvPr id="15" name="_Main / Flow" descr="preencoded.png">    </p:cNvPr>
          <p:cNvPicPr>
            <a:picLocks noChangeAspect="1"/>
          </p:cNvPicPr>
          <p:nvPr/>
        </p:nvPicPr>
        <p:blipFill>
          <a:blip r:embed="rId26">
            <a:extLst>
              <a:ext uri="{96DAC541-7B7A-43D3-8B79-37D633B846F1}">
                <asvg:svgBlip xmlns:asvg="http://schemas.microsoft.com/office/drawing/2016/SVG/main" r:embed="rId27"/>
              </a:ext>
            </a:extLst>
          </a:blip>
          <a:srcRect l="0" r="0" t="0" b="0"/>
          <a:stretch/>
        </p:blipFill>
        <p:spPr>
          <a:xfrm>
            <a:off x="8382000" y="2400300"/>
            <a:ext cx="6943725" cy="514350"/>
          </a:xfrm>
          <a:prstGeom prst="rect">
            <a:avLst/>
          </a:prstGeom>
        </p:spPr>
      </p:pic>
      <p:pic>
        <p:nvPicPr>
          <p:cNvPr id="16" name="_Main / Flow" descr="preencoded.png">    </p:cNvPr>
          <p:cNvPicPr>
            <a:picLocks noChangeAspect="1"/>
          </p:cNvPicPr>
          <p:nvPr/>
        </p:nvPicPr>
        <p:blipFill>
          <a:blip r:embed="rId28">
            <a:extLst>
              <a:ext uri="{96DAC541-7B7A-43D3-8B79-37D633B846F1}">
                <asvg:svgBlip xmlns:asvg="http://schemas.microsoft.com/office/drawing/2016/SVG/main" r:embed="rId29"/>
              </a:ext>
            </a:extLst>
          </a:blip>
          <a:srcRect l="0" r="0" t="0" b="0"/>
          <a:stretch/>
        </p:blipFill>
        <p:spPr>
          <a:xfrm>
            <a:off x="8401050" y="2781300"/>
            <a:ext cx="4029075" cy="514350"/>
          </a:xfrm>
          <a:prstGeom prst="rect">
            <a:avLst/>
          </a:prstGeom>
        </p:spPr>
      </p:pic>
      <p:pic>
        <p:nvPicPr>
          <p:cNvPr id="17" name="_Main / Flow" descr="preencoded.png">    </p:cNvPr>
          <p:cNvPicPr>
            <a:picLocks noChangeAspect="1"/>
          </p:cNvPicPr>
          <p:nvPr/>
        </p:nvPicPr>
        <p:blipFill>
          <a:blip r:embed="rId30">
            <a:extLst>
              <a:ext uri="{96DAC541-7B7A-43D3-8B79-37D633B846F1}">
                <asvg:svgBlip xmlns:asvg="http://schemas.microsoft.com/office/drawing/2016/SVG/main" r:embed="rId31"/>
              </a:ext>
            </a:extLst>
          </a:blip>
          <a:srcRect l="0" r="0" t="0" b="0"/>
          <a:stretch/>
        </p:blipFill>
        <p:spPr>
          <a:xfrm>
            <a:off x="6124575" y="4450414"/>
            <a:ext cx="742950" cy="514350"/>
          </a:xfrm>
          <a:prstGeom prst="rect">
            <a:avLst/>
          </a:prstGeom>
        </p:spPr>
      </p:pic>
      <p:pic>
        <p:nvPicPr>
          <p:cNvPr id="18" name="_Main / Flow" descr="preencoded.png">    </p:cNvPr>
          <p:cNvPicPr>
            <a:picLocks noChangeAspect="1"/>
          </p:cNvPicPr>
          <p:nvPr/>
        </p:nvPicPr>
        <p:blipFill>
          <a:blip r:embed="rId32">
            <a:extLst>
              <a:ext uri="{96DAC541-7B7A-43D3-8B79-37D633B846F1}">
                <asvg:svgBlip xmlns:asvg="http://schemas.microsoft.com/office/drawing/2016/SVG/main" r:embed="rId33"/>
              </a:ext>
            </a:extLst>
          </a:blip>
          <a:srcRect l="0" r="0" t="0" b="0"/>
          <a:stretch/>
        </p:blipFill>
        <p:spPr>
          <a:xfrm>
            <a:off x="8220075" y="4438650"/>
            <a:ext cx="714375" cy="514350"/>
          </a:xfrm>
          <a:prstGeom prst="rect">
            <a:avLst/>
          </a:prstGeom>
        </p:spPr>
      </p:pic>
      <p:pic>
        <p:nvPicPr>
          <p:cNvPr id="19" name="_Main / Flow" descr="preencoded.png">    </p:cNvPr>
          <p:cNvPicPr>
            <a:picLocks noChangeAspect="1"/>
          </p:cNvPicPr>
          <p:nvPr/>
        </p:nvPicPr>
        <p:blipFill>
          <a:blip r:embed="rId34">
            <a:extLst>
              <a:ext uri="{96DAC541-7B7A-43D3-8B79-37D633B846F1}">
                <asvg:svgBlip xmlns:asvg="http://schemas.microsoft.com/office/drawing/2016/SVG/main" r:embed="rId35"/>
              </a:ext>
            </a:extLst>
          </a:blip>
          <a:srcRect l="0" r="0" t="0" b="0"/>
          <a:stretch/>
        </p:blipFill>
        <p:spPr>
          <a:xfrm>
            <a:off x="14449425" y="6534150"/>
            <a:ext cx="514350" cy="752475"/>
          </a:xfrm>
          <a:prstGeom prst="rect">
            <a:avLst/>
          </a:prstGeom>
        </p:spPr>
      </p:pic>
      <p:pic>
        <p:nvPicPr>
          <p:cNvPr id="20" name="_Main / Flow" descr="preencoded.png">    </p:cNvPr>
          <p:cNvPicPr>
            <a:picLocks noChangeAspect="1"/>
          </p:cNvPicPr>
          <p:nvPr/>
        </p:nvPicPr>
        <p:blipFill>
          <a:blip r:embed="rId36">
            <a:extLst>
              <a:ext uri="{96DAC541-7B7A-43D3-8B79-37D633B846F1}">
                <asvg:svgBlip xmlns:asvg="http://schemas.microsoft.com/office/drawing/2016/SVG/main" r:embed="rId37"/>
              </a:ext>
            </a:extLst>
          </a:blip>
          <a:srcRect l="0" r="0" t="0" b="0"/>
          <a:stretch/>
        </p:blipFill>
        <p:spPr>
          <a:xfrm>
            <a:off x="2028825" y="2821639"/>
            <a:ext cx="514350" cy="1114425"/>
          </a:xfrm>
          <a:prstGeom prst="rect">
            <a:avLst/>
          </a:prstGeom>
        </p:spPr>
      </p:pic>
      <p:pic>
        <p:nvPicPr>
          <p:cNvPr id="21" name="_Main / Flow" descr="preencoded.png">    </p:cNvPr>
          <p:cNvPicPr>
            <a:picLocks noChangeAspect="1"/>
          </p:cNvPicPr>
          <p:nvPr/>
        </p:nvPicPr>
        <p:blipFill>
          <a:blip r:embed="rId38">
            <a:extLst>
              <a:ext uri="{96DAC541-7B7A-43D3-8B79-37D633B846F1}">
                <asvg:svgBlip xmlns:asvg="http://schemas.microsoft.com/office/drawing/2016/SVG/main" r:embed="rId39"/>
              </a:ext>
            </a:extLst>
          </a:blip>
          <a:srcRect l="0" r="0" t="0" b="0"/>
          <a:stretch/>
        </p:blipFill>
        <p:spPr>
          <a:xfrm>
            <a:off x="2028825" y="5429250"/>
            <a:ext cx="514350" cy="1733550"/>
          </a:xfrm>
          <a:prstGeom prst="rect">
            <a:avLst/>
          </a:prstGeom>
        </p:spPr>
      </p:pic>
      <p:pic>
        <p:nvPicPr>
          <p:cNvPr id="22" name="_Main / Flow" descr="preencoded.png">    </p:cNvPr>
          <p:cNvPicPr>
            <a:picLocks noChangeAspect="1"/>
          </p:cNvPicPr>
          <p:nvPr/>
        </p:nvPicPr>
        <p:blipFill>
          <a:blip r:embed="rId40">
            <a:extLst>
              <a:ext uri="{96DAC541-7B7A-43D3-8B79-37D633B846F1}">
                <asvg:svgBlip xmlns:asvg="http://schemas.microsoft.com/office/drawing/2016/SVG/main" r:embed="rId41"/>
              </a:ext>
            </a:extLst>
          </a:blip>
          <a:srcRect l="0" r="0" t="0" b="0"/>
          <a:stretch/>
        </p:blipFill>
        <p:spPr>
          <a:xfrm>
            <a:off x="2209800" y="2638425"/>
            <a:ext cx="4391025" cy="514350"/>
          </a:xfrm>
          <a:prstGeom prst="rect">
            <a:avLst/>
          </a:prstGeom>
        </p:spPr>
      </p:pic>
      <p:pic>
        <p:nvPicPr>
          <p:cNvPr id="23" name="_Main / Flow" descr="preencoded.png">    </p:cNvPr>
          <p:cNvPicPr>
            <a:picLocks noChangeAspect="1"/>
          </p:cNvPicPr>
          <p:nvPr/>
        </p:nvPicPr>
        <p:blipFill>
          <a:blip r:embed="rId42">
            <a:extLst>
              <a:ext uri="{96DAC541-7B7A-43D3-8B79-37D633B846F1}">
                <asvg:svgBlip xmlns:asvg="http://schemas.microsoft.com/office/drawing/2016/SVG/main" r:embed="rId43"/>
              </a:ext>
            </a:extLst>
          </a:blip>
          <a:srcRect l="0" r="0" t="0" b="0"/>
          <a:stretch/>
        </p:blipFill>
        <p:spPr>
          <a:xfrm>
            <a:off x="15497175" y="7698439"/>
            <a:ext cx="581025" cy="504825"/>
          </a:xfrm>
          <a:prstGeom prst="rect">
            <a:avLst/>
          </a:prstGeom>
        </p:spPr>
      </p:pic>
      <p:pic>
        <p:nvPicPr>
          <p:cNvPr id="24" name="_Main / Flow" descr="preencoded.png">    </p:cNvPr>
          <p:cNvPicPr>
            <a:picLocks noChangeAspect="1"/>
          </p:cNvPicPr>
          <p:nvPr/>
        </p:nvPicPr>
        <p:blipFill>
          <a:blip r:embed="rId44">
            <a:extLst>
              <a:ext uri="{96DAC541-7B7A-43D3-8B79-37D633B846F1}">
                <asvg:svgBlip xmlns:asvg="http://schemas.microsoft.com/office/drawing/2016/SVG/main" r:embed="rId45"/>
              </a:ext>
            </a:extLst>
          </a:blip>
          <a:srcRect l="0" r="0" t="0" b="0"/>
          <a:stretch/>
        </p:blipFill>
        <p:spPr>
          <a:xfrm>
            <a:off x="12868275" y="4629150"/>
            <a:ext cx="514350" cy="2657475"/>
          </a:xfrm>
          <a:prstGeom prst="rect">
            <a:avLst/>
          </a:prstGeom>
        </p:spPr>
      </p:pic>
      <p:pic>
        <p:nvPicPr>
          <p:cNvPr id="25" name="_Main / Flow" descr="preencoded.png">    </p:cNvPr>
          <p:cNvPicPr>
            <a:picLocks noChangeAspect="1"/>
          </p:cNvPicPr>
          <p:nvPr/>
        </p:nvPicPr>
        <p:blipFill>
          <a:blip r:embed="rId46">
            <a:extLst>
              <a:ext uri="{96DAC541-7B7A-43D3-8B79-37D633B846F1}">
                <asvg:svgBlip xmlns:asvg="http://schemas.microsoft.com/office/drawing/2016/SVG/main" r:embed="rId47"/>
              </a:ext>
            </a:extLst>
          </a:blip>
          <a:srcRect l="0" r="0" t="0" b="0"/>
          <a:stretch/>
        </p:blipFill>
        <p:spPr>
          <a:xfrm>
            <a:off x="12096750" y="2962275"/>
            <a:ext cx="514350" cy="4324350"/>
          </a:xfrm>
          <a:prstGeom prst="rect">
            <a:avLst/>
          </a:prstGeom>
        </p:spPr>
      </p:pic>
      <p:pic>
        <p:nvPicPr>
          <p:cNvPr id="26" name="_Main / Flow" descr="preencoded.png">    </p:cNvPr>
          <p:cNvPicPr>
            <a:picLocks noChangeAspect="1"/>
          </p:cNvPicPr>
          <p:nvPr/>
        </p:nvPicPr>
        <p:blipFill>
          <a:blip r:embed="rId48">
            <a:extLst>
              <a:ext uri="{96DAC541-7B7A-43D3-8B79-37D633B846F1}">
                <asvg:svgBlip xmlns:asvg="http://schemas.microsoft.com/office/drawing/2016/SVG/main" r:embed="rId49"/>
              </a:ext>
            </a:extLst>
          </a:blip>
          <a:srcRect l="0" r="0" t="0" b="0"/>
          <a:stretch/>
        </p:blipFill>
        <p:spPr>
          <a:xfrm>
            <a:off x="7543800" y="7603189"/>
            <a:ext cx="1133475" cy="657225"/>
          </a:xfrm>
          <a:prstGeom prst="rect">
            <a:avLst/>
          </a:prstGeom>
        </p:spPr>
      </p:pic>
      <p:pic>
        <p:nvPicPr>
          <p:cNvPr id="27" name="_Main / Flow" descr="preencoded.png">    </p:cNvPr>
          <p:cNvPicPr>
            <a:picLocks noChangeAspect="1"/>
          </p:cNvPicPr>
          <p:nvPr/>
        </p:nvPicPr>
        <p:blipFill>
          <a:blip r:embed="rId50">
            <a:extLst>
              <a:ext uri="{96DAC541-7B7A-43D3-8B79-37D633B846F1}">
                <asvg:svgBlip xmlns:asvg="http://schemas.microsoft.com/office/drawing/2016/SVG/main" r:embed="rId51"/>
              </a:ext>
            </a:extLst>
          </a:blip>
          <a:srcRect l="0" r="0" t="0" b="0"/>
          <a:stretch/>
        </p:blipFill>
        <p:spPr>
          <a:xfrm>
            <a:off x="6324600" y="7603189"/>
            <a:ext cx="1123950" cy="657225"/>
          </a:xfrm>
          <a:prstGeom prst="rect">
            <a:avLst/>
          </a:prstGeom>
        </p:spPr>
      </p:pic>
      <p:pic>
        <p:nvPicPr>
          <p:cNvPr id="28" name="_Block / Default" descr="preencoded.png">    </p:cNvPr>
          <p:cNvPicPr>
            <a:picLocks noChangeAspect="1"/>
          </p:cNvPicPr>
          <p:nvPr/>
        </p:nvPicPr>
        <p:blipFill>
          <a:blip r:embed="rId52">
            <a:extLst>
              <a:ext uri="{96DAC541-7B7A-43D3-8B79-37D633B846F1}">
                <asvg:svgBlip xmlns:asvg="http://schemas.microsoft.com/office/drawing/2016/SVG/main" r:embed="rId53"/>
              </a:ext>
            </a:extLst>
          </a:blip>
          <a:srcRect l="0" r="0" t="0" b="0"/>
          <a:stretch/>
        </p:blipFill>
        <p:spPr>
          <a:xfrm>
            <a:off x="1323975" y="6917389"/>
            <a:ext cx="1924050" cy="1933575"/>
          </a:xfrm>
          <a:prstGeom prst="rect">
            <a:avLst/>
          </a:prstGeom>
        </p:spPr>
      </p:pic>
      <p:pic>
        <p:nvPicPr>
          <p:cNvPr id="29" name="_Block / Default" descr="preencoded.png">    </p:cNvPr>
          <p:cNvPicPr>
            <a:picLocks noChangeAspect="1"/>
          </p:cNvPicPr>
          <p:nvPr/>
        </p:nvPicPr>
        <p:blipFill>
          <a:blip r:embed="rId54">
            <a:extLst>
              <a:ext uri="{96DAC541-7B7A-43D3-8B79-37D633B846F1}">
                <asvg:svgBlip xmlns:asvg="http://schemas.microsoft.com/office/drawing/2016/SVG/main" r:embed="rId55"/>
              </a:ext>
            </a:extLst>
          </a:blip>
          <a:srcRect l="0" r="0" t="0" b="0"/>
          <a:stretch/>
        </p:blipFill>
        <p:spPr>
          <a:xfrm>
            <a:off x="1323975" y="3736039"/>
            <a:ext cx="1924050" cy="1924050"/>
          </a:xfrm>
          <a:prstGeom prst="rect">
            <a:avLst/>
          </a:prstGeom>
        </p:spPr>
      </p:pic>
      <p:pic>
        <p:nvPicPr>
          <p:cNvPr id="30" name="_Block / Default" descr="preencoded.png">    </p:cNvPr>
          <p:cNvPicPr>
            <a:picLocks noChangeAspect="1"/>
          </p:cNvPicPr>
          <p:nvPr/>
        </p:nvPicPr>
        <p:blipFill>
          <a:blip r:embed="rId56">
            <a:extLst>
              <a:ext uri="{96DAC541-7B7A-43D3-8B79-37D633B846F1}">
                <asvg:svgBlip xmlns:asvg="http://schemas.microsoft.com/office/drawing/2016/SVG/main" r:embed="rId57"/>
              </a:ext>
            </a:extLst>
          </a:blip>
          <a:srcRect l="0" r="0" t="0" b="0"/>
          <a:stretch/>
        </p:blipFill>
        <p:spPr>
          <a:xfrm>
            <a:off x="11772900" y="7019925"/>
            <a:ext cx="1933575" cy="1924050"/>
          </a:xfrm>
          <a:prstGeom prst="rect">
            <a:avLst/>
          </a:prstGeom>
        </p:spPr>
      </p:pic>
      <p:pic>
        <p:nvPicPr>
          <p:cNvPr id="31" name="_Block / Default" descr="preencoded.png">    </p:cNvPr>
          <p:cNvPicPr>
            <a:picLocks noChangeAspect="1"/>
          </p:cNvPicPr>
          <p:nvPr/>
        </p:nvPicPr>
        <p:blipFill>
          <a:blip r:embed="rId58">
            <a:extLst>
              <a:ext uri="{96DAC541-7B7A-43D3-8B79-37D633B846F1}">
                <asvg:svgBlip xmlns:asvg="http://schemas.microsoft.com/office/drawing/2016/SVG/main" r:embed="rId59"/>
              </a:ext>
            </a:extLst>
          </a:blip>
          <a:srcRect l="0" r="0" t="0" b="0"/>
          <a:stretch/>
        </p:blipFill>
        <p:spPr>
          <a:xfrm>
            <a:off x="6572250" y="1933575"/>
            <a:ext cx="1933575" cy="1924050"/>
          </a:xfrm>
          <a:prstGeom prst="rect">
            <a:avLst/>
          </a:prstGeom>
        </p:spPr>
      </p:pic>
      <p:pic>
        <p:nvPicPr>
          <p:cNvPr id="32" name="_Block / Default" descr="preencoded.png">    </p:cNvPr>
          <p:cNvPicPr>
            <a:picLocks noChangeAspect="1"/>
          </p:cNvPicPr>
          <p:nvPr/>
        </p:nvPicPr>
        <p:blipFill>
          <a:blip r:embed="rId60">
            <a:extLst>
              <a:ext uri="{96DAC541-7B7A-43D3-8B79-37D633B846F1}">
                <asvg:svgBlip xmlns:asvg="http://schemas.microsoft.com/office/drawing/2016/SVG/main" r:embed="rId61"/>
              </a:ext>
            </a:extLst>
          </a:blip>
          <a:srcRect l="0" r="0" t="0" b="0"/>
          <a:stretch/>
        </p:blipFill>
        <p:spPr>
          <a:xfrm>
            <a:off x="13763625" y="6993589"/>
            <a:ext cx="1924050" cy="1924050"/>
          </a:xfrm>
          <a:prstGeom prst="rect">
            <a:avLst/>
          </a:prstGeom>
        </p:spPr>
      </p:pic>
      <p:pic>
        <p:nvPicPr>
          <p:cNvPr id="33" name="Vector" descr="preencoded.png">    </p:cNvPr>
          <p:cNvPicPr>
            <a:picLocks noChangeAspect="1"/>
          </p:cNvPicPr>
          <p:nvPr/>
        </p:nvPicPr>
        <p:blipFill>
          <a:blip r:embed="rId62">
            <a:extLst>
              <a:ext uri="{96DAC541-7B7A-43D3-8B79-37D633B846F1}">
                <asvg:svgBlip xmlns:asvg="http://schemas.microsoft.com/office/drawing/2016/SVG/main" r:embed="rId63"/>
              </a:ext>
            </a:extLst>
          </a:blip>
          <a:srcRect l="0" r="0" t="0" b="0"/>
          <a:stretch/>
        </p:blipFill>
        <p:spPr>
          <a:xfrm>
            <a:off x="3924300" y="7488889"/>
            <a:ext cx="209550" cy="152400"/>
          </a:xfrm>
          <a:prstGeom prst="rect">
            <a:avLst/>
          </a:prstGeom>
        </p:spPr>
      </p:pic>
      <p:pic>
        <p:nvPicPr>
          <p:cNvPr id="34" name="Group 91" descr="preencoded.png">    </p:cNvPr>
          <p:cNvPicPr>
            <a:picLocks noChangeAspect="1"/>
          </p:cNvPicPr>
          <p:nvPr/>
        </p:nvPicPr>
        <p:blipFill>
          <a:blip r:embed="rId64">
            <a:extLst>
              <a:ext uri="{96DAC541-7B7A-43D3-8B79-37D633B846F1}">
                <asvg:svgBlip xmlns:asvg="http://schemas.microsoft.com/office/drawing/2016/SVG/main" r:embed="rId65"/>
              </a:ext>
            </a:extLst>
          </a:blip>
          <a:srcRect l="0" r="0" t="0" b="0"/>
          <a:stretch/>
        </p:blipFill>
        <p:spPr>
          <a:xfrm>
            <a:off x="6699877" y="4622099"/>
            <a:ext cx="102382" cy="171305"/>
          </a:xfrm>
          <a:prstGeom prst="rect">
            <a:avLst/>
          </a:prstGeom>
        </p:spPr>
      </p:pic>
      <p:pic>
        <p:nvPicPr>
          <p:cNvPr id="35" name="Vector" descr="preencoded.png">    </p:cNvPr>
          <p:cNvPicPr>
            <a:picLocks noChangeAspect="1"/>
          </p:cNvPicPr>
          <p:nvPr/>
        </p:nvPicPr>
        <p:blipFill>
          <a:blip r:embed="rId66">
            <a:extLst>
              <a:ext uri="{96DAC541-7B7A-43D3-8B79-37D633B846F1}">
                <asvg:svgBlip xmlns:asvg="http://schemas.microsoft.com/office/drawing/2016/SVG/main" r:embed="rId67"/>
              </a:ext>
            </a:extLst>
          </a:blip>
          <a:srcRect l="0" r="0" t="0" b="0"/>
          <a:stretch/>
        </p:blipFill>
        <p:spPr>
          <a:xfrm>
            <a:off x="17002125" y="9401175"/>
            <a:ext cx="247650" cy="247650"/>
          </a:xfrm>
          <a:prstGeom prst="rect">
            <a:avLst/>
          </a:prstGeom>
        </p:spPr>
      </p:pic>
      <p:sp>
        <p:nvSpPr>
          <p:cNvPr id="36" name="Label"/>
          <p:cNvSpPr/>
          <p:nvPr/>
        </p:nvSpPr>
        <p:spPr>
          <a:xfrm>
            <a:off x="5095875" y="4371975"/>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w</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endParaRPr lang="en-US" sz="900" dirty="0"/>
          </a:p>
        </p:txBody>
      </p:sp>
      <p:sp>
        <p:nvSpPr>
          <p:cNvPr id="37" name="Label"/>
          <p:cNvSpPr/>
          <p:nvPr/>
        </p:nvSpPr>
        <p:spPr>
          <a:xfrm>
            <a:off x="7124700" y="4371975"/>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p</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endParaRPr lang="en-US" sz="900" dirty="0"/>
          </a:p>
        </p:txBody>
      </p:sp>
      <p:sp>
        <p:nvSpPr>
          <p:cNvPr id="38" name="Label"/>
          <p:cNvSpPr/>
          <p:nvPr/>
        </p:nvSpPr>
        <p:spPr>
          <a:xfrm>
            <a:off x="9144000" y="4371975"/>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g</a:t>
            </a:r>
            <a:endParaRPr lang="en-US" sz="900" dirty="0"/>
          </a:p>
        </p:txBody>
      </p:sp>
      <p:sp>
        <p:nvSpPr>
          <p:cNvPr id="39" name="Label"/>
          <p:cNvSpPr/>
          <p:nvPr/>
        </p:nvSpPr>
        <p:spPr>
          <a:xfrm>
            <a:off x="14316075" y="4374214"/>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v</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endParaRPr lang="en-US" sz="900" dirty="0"/>
          </a:p>
        </p:txBody>
      </p:sp>
      <p:sp>
        <p:nvSpPr>
          <p:cNvPr id="40" name="Label"/>
          <p:cNvSpPr/>
          <p:nvPr/>
        </p:nvSpPr>
        <p:spPr>
          <a:xfrm>
            <a:off x="15611475" y="2583514"/>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Q</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u</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endParaRPr lang="en-US" sz="900" dirty="0"/>
          </a:p>
        </p:txBody>
      </p:sp>
      <p:sp>
        <p:nvSpPr>
          <p:cNvPr id="41" name="Label"/>
          <p:cNvSpPr/>
          <p:nvPr/>
        </p:nvSpPr>
        <p:spPr>
          <a:xfrm>
            <a:off x="14316075" y="5593414"/>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D</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endParaRPr lang="en-US" sz="900" dirty="0"/>
          </a:p>
        </p:txBody>
      </p:sp>
      <p:sp>
        <p:nvSpPr>
          <p:cNvPr id="42" name="Membrane bioreactor"/>
          <p:cNvSpPr/>
          <p:nvPr/>
        </p:nvSpPr>
        <p:spPr>
          <a:xfrm>
            <a:off x="6629400" y="7193614"/>
            <a:ext cx="1809750" cy="180975"/>
          </a:xfrm>
          <a:prstGeom prst="rect">
            <a:avLst/>
          </a:prstGeom>
          <a:noFill/>
          <a:ln/>
        </p:spPr>
        <p:txBody>
          <a:bodyPr wrap="square" lIns="0" tIns="0" rIns="0" bIns="0" rtlCol="0" anchor="ctr"/>
          <a:lstStyle/>
          <a:p>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r</a:t>
            </a:r>
            <a:endParaRPr lang="en-US" sz="1200" dirty="0"/>
          </a:p>
        </p:txBody>
      </p:sp>
      <p:sp>
        <p:nvSpPr>
          <p:cNvPr id="43" name="Anoxic"/>
          <p:cNvSpPr/>
          <p:nvPr/>
        </p:nvSpPr>
        <p:spPr>
          <a:xfrm>
            <a:off x="5667375" y="7784164"/>
            <a:ext cx="457200" cy="200025"/>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x</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4" name="Aerobic"/>
          <p:cNvSpPr/>
          <p:nvPr/>
        </p:nvSpPr>
        <p:spPr>
          <a:xfrm>
            <a:off x="8839200" y="7784164"/>
            <a:ext cx="514350" cy="200025"/>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b</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5" name="Label"/>
          <p:cNvSpPr/>
          <p:nvPr/>
        </p:nvSpPr>
        <p:spPr>
          <a:xfrm>
            <a:off x="1790700" y="7717489"/>
            <a:ext cx="990600" cy="342900"/>
          </a:xfrm>
          <a:prstGeom prst="rect">
            <a:avLst/>
          </a:prstGeom>
          <a:noFill/>
          <a:ln/>
        </p:spPr>
        <p:txBody>
          <a:bodyPr wrap="square" lIns="0" tIns="0" rIns="0" bIns="0" rtlCol="0" anchor="ctr"/>
          <a:lstStyle/>
          <a:p>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h</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i</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l</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r</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t</a:t>
            </a:r>
            <a:endParaRPr lang="en-US" sz="1050" dirty="0"/>
          </a:p>
        </p:txBody>
      </p:sp>
      <p:sp>
        <p:nvSpPr>
          <p:cNvPr id="46" name="Label"/>
          <p:cNvSpPr/>
          <p:nvPr/>
        </p:nvSpPr>
        <p:spPr>
          <a:xfrm>
            <a:off x="1790700" y="4612339"/>
            <a:ext cx="990600" cy="17145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7" name="Label"/>
          <p:cNvSpPr/>
          <p:nvPr/>
        </p:nvSpPr>
        <p:spPr>
          <a:xfrm>
            <a:off x="12239625" y="7810500"/>
            <a:ext cx="1000125" cy="34290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8" name="Label"/>
          <p:cNvSpPr/>
          <p:nvPr/>
        </p:nvSpPr>
        <p:spPr>
          <a:xfrm>
            <a:off x="7038975" y="2809875"/>
            <a:ext cx="1000125" cy="17145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u</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endParaRPr lang="en-US" sz="1200" dirty="0"/>
          </a:p>
        </p:txBody>
      </p:sp>
      <p:sp>
        <p:nvSpPr>
          <p:cNvPr id="49" name="Label"/>
          <p:cNvSpPr/>
          <p:nvPr/>
        </p:nvSpPr>
        <p:spPr>
          <a:xfrm>
            <a:off x="14230350" y="7784164"/>
            <a:ext cx="990600" cy="34290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50" name="Technology"/>
          <p:cNvSpPr/>
          <p:nvPr/>
        </p:nvSpPr>
        <p:spPr>
          <a:xfrm>
            <a:off x="962025" y="1095375"/>
            <a:ext cx="35242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2024-10-03T13:15:13Z</dcterms:created>
  <dcterms:modified xsi:type="dcterms:W3CDTF">2024-10-03T13:15:13Z</dcterms:modified>
</cp:coreProperties>
</file>