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Lst>
  <p:notesMasterIdLst>
    <p:notesMasterId r:id="rId11"/>
  </p:notesMaster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xml"/><Relationship Id="rId5"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1.xml"/><Relationship Id="rId6"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slideLayout" Target="../slideLayouts/slideLayout1.xml"/><Relationship Id="rId1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slideLayout" Target="../slideLayouts/slideLayout1.xml"/><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slideLayout" Target="../slideLayouts/slideLayout1.xml"/><Relationship Id="rId6"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1.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slideLayout" Target="../slideLayouts/slideLayout1.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image" Target="../media/image-8-10.png"/><Relationship Id="rId11" Type="http://schemas.openxmlformats.org/officeDocument/2006/relationships/image" Target="../media/image-8-11.png"/><Relationship Id="rId12" Type="http://schemas.openxmlformats.org/officeDocument/2006/relationships/image" Target="../media/image-8-12.png"/><Relationship Id="rId13" Type="http://schemas.openxmlformats.org/officeDocument/2006/relationships/image" Target="../media/image-8-13.png"/><Relationship Id="rId14" Type="http://schemas.openxmlformats.org/officeDocument/2006/relationships/image" Target="../media/image-8-14.png"/><Relationship Id="rId15" Type="http://schemas.openxmlformats.org/officeDocument/2006/relationships/image" Target="../media/image-8-15.png"/><Relationship Id="rId16" Type="http://schemas.openxmlformats.org/officeDocument/2006/relationships/image" Target="../media/image-8-16.png"/><Relationship Id="rId17" Type="http://schemas.openxmlformats.org/officeDocument/2006/relationships/image" Target="../media/image-8-17.png"/><Relationship Id="rId18" Type="http://schemas.openxmlformats.org/officeDocument/2006/relationships/image" Target="../media/image-8-18.png"/><Relationship Id="rId19" Type="http://schemas.openxmlformats.org/officeDocument/2006/relationships/image" Target="../media/image-8-19.png"/><Relationship Id="rId20" Type="http://schemas.openxmlformats.org/officeDocument/2006/relationships/image" Target="../media/image-8-20.png"/><Relationship Id="rId21" Type="http://schemas.openxmlformats.org/officeDocument/2006/relationships/image" Target="../media/image-8-21.png"/><Relationship Id="rId22" Type="http://schemas.openxmlformats.org/officeDocument/2006/relationships/image" Target="../media/image-8-22.png"/><Relationship Id="rId23" Type="http://schemas.openxmlformats.org/officeDocument/2006/relationships/image" Target="../media/image-8-23.png"/><Relationship Id="rId24" Type="http://schemas.openxmlformats.org/officeDocument/2006/relationships/image" Target="../media/image-8-24.png"/><Relationship Id="rId25" Type="http://schemas.openxmlformats.org/officeDocument/2006/relationships/image" Target="../media/image-8-25.png"/><Relationship Id="rId26" Type="http://schemas.openxmlformats.org/officeDocument/2006/relationships/image" Target="../media/image-8-26.png"/><Relationship Id="rId27" Type="http://schemas.openxmlformats.org/officeDocument/2006/relationships/image" Target="../media/image-8-27.png"/><Relationship Id="rId28" Type="http://schemas.openxmlformats.org/officeDocument/2006/relationships/image" Target="../media/image-8-28.png"/><Relationship Id="rId29" Type="http://schemas.openxmlformats.org/officeDocument/2006/relationships/image" Target="../media/image-8-29.png"/><Relationship Id="rId30" Type="http://schemas.openxmlformats.org/officeDocument/2006/relationships/image" Target="../media/image-8-30.png"/><Relationship Id="rId31" Type="http://schemas.openxmlformats.org/officeDocument/2006/relationships/image" Target="../media/image-8-31.png"/><Relationship Id="rId32" Type="http://schemas.openxmlformats.org/officeDocument/2006/relationships/image" Target="../media/image-8-32.png"/><Relationship Id="rId33" Type="http://schemas.openxmlformats.org/officeDocument/2006/relationships/image" Target="../media/image-8-33.png"/><Relationship Id="rId34" Type="http://schemas.openxmlformats.org/officeDocument/2006/relationships/image" Target="../media/image-8-34.png"/><Relationship Id="rId35" Type="http://schemas.openxmlformats.org/officeDocument/2006/relationships/image" Target="../media/image-8-35.png"/><Relationship Id="rId36" Type="http://schemas.openxmlformats.org/officeDocument/2006/relationships/image" Target="../media/image-8-36.png"/><Relationship Id="rId37" Type="http://schemas.openxmlformats.org/officeDocument/2006/relationships/slideLayout" Target="../slideLayouts/slideLayout1.xml"/><Relationship Id="rId38"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image" Target="../media/image-9-10.png"/><Relationship Id="rId11" Type="http://schemas.openxmlformats.org/officeDocument/2006/relationships/image" Target="../media/image-9-11.png"/><Relationship Id="rId12" Type="http://schemas.openxmlformats.org/officeDocument/2006/relationships/image" Target="../media/image-9-12.png"/><Relationship Id="rId13" Type="http://schemas.openxmlformats.org/officeDocument/2006/relationships/slideLayout" Target="../slideLayouts/slideLayout1.xml"/><Relationship Id="rId1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van-bandura-FzFU9nlFpmg-unsplash 2" descr="preencoded.png">    </p:cNvPr>
          <p:cNvPicPr>
            <a:picLocks noChangeAspect="1"/>
          </p:cNvPicPr>
          <p:nvPr/>
        </p:nvPicPr>
        <p:blipFill>
          <a:blip r:embed="rId1"/>
          <a:srcRect l="0" r="0" t="0" b="0"/>
          <a:stretch/>
        </p:blipFill>
        <p:spPr>
          <a:xfrm>
            <a:off x="0" y="0"/>
            <a:ext cx="18288000" cy="10287000"/>
          </a:xfrm>
          <a:prstGeom prst="rect">
            <a:avLst/>
          </a:prstGeom>
        </p:spPr>
      </p:pic>
      <p:pic>
        <p:nvPicPr>
          <p:cNvPr id="3" name="Rectangle 1" descr="preencoded.png">    </p:cNvPr>
          <p:cNvPicPr>
            <a:picLocks noChangeAspect="1"/>
          </p:cNvPicPr>
          <p:nvPr/>
        </p:nvPicPr>
        <p:blipFill>
          <a:blip r:embed="rId2"/>
          <a:srcRect l="0" r="0" t="0" b="0"/>
          <a:stretch/>
        </p:blipFill>
        <p:spPr>
          <a:xfrm>
            <a:off x="0" y="0"/>
            <a:ext cx="9001125" cy="10287000"/>
          </a:xfrm>
          <a:prstGeom prst="rect">
            <a:avLst/>
          </a:prstGeom>
        </p:spPr>
      </p:pic>
      <p:pic>
        <p:nvPicPr>
          <p:cNvPr id="4" name="Group 48" descr="preencoded.png">    </p:cNvPr>
          <p:cNvPicPr>
            <a:picLocks noChangeAspect="1"/>
          </p:cNvPicPr>
          <p:nvPr/>
        </p:nvPicPr>
        <p:blipFill>
          <a:blip r:embed="rId3"/>
          <a:srcRect l="0" r="0" t="0" b="0"/>
          <a:stretch/>
        </p:blipFill>
        <p:spPr>
          <a:xfrm>
            <a:off x="762000" y="742950"/>
            <a:ext cx="1873144" cy="224387"/>
          </a:xfrm>
          <a:prstGeom prst="rect">
            <a:avLst/>
          </a:prstGeom>
        </p:spPr>
      </p:pic>
      <p:sp>
        <p:nvSpPr>
          <p:cNvPr id="5" name="The future is water reuse"/>
          <p:cNvSpPr/>
          <p:nvPr/>
        </p:nvSpPr>
        <p:spPr>
          <a:xfrm>
            <a:off x="685800" y="9334500"/>
            <a:ext cx="2533650" cy="190500"/>
          </a:xfrm>
          <a:prstGeom prst="rect">
            <a:avLst/>
          </a:prstGeom>
          <a:noFill/>
          <a:ln/>
        </p:spPr>
        <p:txBody>
          <a:bodyPr wrap="square" lIns="0" tIns="0" rIns="0" bIns="0" rtlCol="0" anchor="t"/>
          <a:lstStyle/>
          <a:p>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h</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f</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i</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s</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w</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a</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s</a:t>
            </a:r>
            <a:pPr algn="r" indent="0" marL="0">
              <a:lnSpc>
                <a:spcPts val="1275"/>
              </a:lnSpc>
              <a:buNone/>
            </a:pPr>
            <a:r>
              <a:rPr lang="en-US" sz="1500" spc="75" kern="0" dirty="0">
                <a:solidFill>
                  <a:srgbClr val="FFFFFF"/>
                </a:solidFill>
                <a:latin typeface="Manrope Medium" pitchFamily="34" charset="0"/>
                <a:ea typeface="Manrope Medium" pitchFamily="34" charset="-122"/>
                <a:cs typeface="Manrope Medium" pitchFamily="34" charset="-120"/>
              </a:rPr>
              <a:t>e</a:t>
            </a:r>
            <a:endParaRPr lang="en-US" sz="1500" dirty="0"/>
          </a:p>
        </p:txBody>
      </p:sp>
      <p:sp>
        <p:nvSpPr>
          <p:cNvPr id="6" name="Automated wastewater reuse systems"/>
          <p:cNvSpPr/>
          <p:nvPr/>
        </p:nvSpPr>
        <p:spPr>
          <a:xfrm>
            <a:off x="762000" y="3362325"/>
            <a:ext cx="9677400" cy="4086225"/>
          </a:xfrm>
          <a:prstGeom prst="rect">
            <a:avLst/>
          </a:prstGeom>
          <a:noFill/>
          <a:ln/>
        </p:spPr>
        <p:txBody>
          <a:bodyPr wrap="square" lIns="0" tIns="0" rIns="0" bIns="0" rtlCol="0" anchor="ctr"/>
          <a:lstStyle/>
          <a:p>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u</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o</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m</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d</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w</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w</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r</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r</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u</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y</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m</a:t>
            </a:r>
            <a:pPr algn="l" indent="0" marL="0">
              <a:lnSpc>
                <a:spcPts val="9139"/>
              </a:lnSpc>
              <a:buNone/>
            </a:pPr>
            <a:r>
              <a:rPr lang="en-US" sz="9600" dirty="0">
                <a:solidFill>
                  <a:srgbClr val="FFFFFF"/>
                </a:solidFill>
                <a:latin typeface="Manrope Medium" pitchFamily="34" charset="0"/>
                <a:ea typeface="Manrope Medium" pitchFamily="34" charset="-122"/>
                <a:cs typeface="Manrope Medium" pitchFamily="34" charset="-120"/>
              </a:rPr>
              <a:t>s</a:t>
            </a:r>
            <a:endParaRPr lang="en-US" sz="9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Mask group"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Frame 1" descr="preencoded.png">    </p:cNvPr>
          <p:cNvPicPr>
            <a:picLocks noChangeAspect="1"/>
          </p:cNvPicPr>
          <p:nvPr/>
        </p:nvPicPr>
        <p:blipFill>
          <a:blip r:embed="rId2"/>
          <a:srcRect l="0" r="0" t="0" b="0"/>
          <a:stretch/>
        </p:blipFill>
        <p:spPr>
          <a:xfrm>
            <a:off x="762000" y="9382125"/>
            <a:ext cx="504825" cy="285750"/>
          </a:xfrm>
          <a:prstGeom prst="rect">
            <a:avLst/>
          </a:prstGeom>
        </p:spPr>
      </p:pic>
      <p:pic>
        <p:nvPicPr>
          <p:cNvPr id="4" name="Vector 8" descr="preencoded.png">    </p:cNvPr>
          <p:cNvPicPr>
            <a:picLocks noChangeAspect="1"/>
          </p:cNvPicPr>
          <p:nvPr/>
        </p:nvPicPr>
        <p:blipFill>
          <a:blip r:embed="rId3"/>
          <a:srcRect l="0" r="0" t="0" b="0"/>
          <a:stretch/>
        </p:blipFill>
        <p:spPr>
          <a:xfrm>
            <a:off x="3057525" y="923925"/>
            <a:ext cx="15230475" cy="19050"/>
          </a:xfrm>
          <a:prstGeom prst="rect">
            <a:avLst/>
          </a:prstGeom>
        </p:spPr>
      </p:pic>
      <p:pic>
        <p:nvPicPr>
          <p:cNvPr id="5" name="Vector" descr="preencoded.png">    </p:cNvPr>
          <p:cNvPicPr>
            <a:picLocks noChangeAspect="1"/>
          </p:cNvPicPr>
          <p:nvPr/>
        </p:nvPicPr>
        <p:blipFill>
          <a:blip r:embed="rId4"/>
          <a:srcRect l="0" r="0" t="0" b="0"/>
          <a:stretch/>
        </p:blipFill>
        <p:spPr>
          <a:xfrm>
            <a:off x="17002125" y="9401175"/>
            <a:ext cx="247650" cy="247650"/>
          </a:xfrm>
          <a:prstGeom prst="rect">
            <a:avLst/>
          </a:prstGeom>
        </p:spPr>
      </p:pic>
      <p:sp>
        <p:nvSpPr>
          <p:cNvPr id="6" name="Our goal is to build water resilience by decentralizing water management with onsite water reuse"/>
          <p:cNvSpPr/>
          <p:nvPr/>
        </p:nvSpPr>
        <p:spPr>
          <a:xfrm>
            <a:off x="1152525" y="7191375"/>
            <a:ext cx="6981825" cy="762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endParaRPr lang="en-US" sz="1800" dirty="0"/>
          </a:p>
        </p:txBody>
      </p:sp>
      <p:sp>
        <p:nvSpPr>
          <p:cNvPr id="7" name="Founded in 2020  Spacedrip has developed systems that provide wastewater treatment and water reuse systems for defence emergency industrial sectors and off-grid and urban communities"/>
          <p:cNvSpPr/>
          <p:nvPr/>
        </p:nvSpPr>
        <p:spPr>
          <a:xfrm>
            <a:off x="1152525" y="5286375"/>
            <a:ext cx="6800850" cy="1524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f</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endParaRPr lang="en-US" sz="1800" dirty="0"/>
          </a:p>
        </p:txBody>
      </p:sp>
      <p:sp>
        <p:nvSpPr>
          <p:cNvPr id="8" name="Spacedrip is an Estonian tech company with a vision for a healthy and sustainable use of Earths most vital resource  water"/>
          <p:cNvSpPr/>
          <p:nvPr/>
        </p:nvSpPr>
        <p:spPr>
          <a:xfrm>
            <a:off x="962025" y="1095375"/>
            <a:ext cx="8334375" cy="34290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d</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m</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y</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w</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v</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y</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d</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n</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b</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f</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h</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m</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v</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i</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t</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l</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s</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o</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u</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r</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c</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e</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 </a:t>
            </a:r>
            <a:pPr algn="l" indent="0" marL="0">
              <a:lnSpc>
                <a:spcPts val="4610"/>
              </a:lnSpc>
              <a:buNone/>
            </a:pPr>
            <a:r>
              <a:rPr lang="en-US" sz="4800" dirty="0">
                <a:solidFill>
                  <a:srgbClr val="131313"/>
                </a:solidFill>
                <a:latin typeface="Manrope Regular" pitchFamily="34" charset="0"/>
                <a:ea typeface="Manrope Regular" pitchFamily="34" charset="-122"/>
                <a:cs typeface="Manrope Regular" pitchFamily="34" charset="-120"/>
              </a:rPr>
              <a: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w</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r</a:t>
            </a:r>
            <a:endParaRPr lang="en-US" sz="4800" dirty="0"/>
          </a:p>
        </p:txBody>
      </p:sp>
      <p:sp>
        <p:nvSpPr>
          <p:cNvPr id="9" name="name_01"/>
          <p:cNvSpPr/>
          <p:nvPr/>
        </p:nvSpPr>
        <p:spPr>
          <a:xfrm>
            <a:off x="904875" y="9429750"/>
            <a:ext cx="2762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1</a:t>
            </a:r>
            <a:endParaRPr lang="en-US" sz="1500" dirty="0"/>
          </a:p>
        </p:txBody>
      </p:sp>
      <p:sp>
        <p:nvSpPr>
          <p:cNvPr id="10" name="Spacedrip is an Estonian tech company with a vision for a healthy and sustainable use of Earths most vital resource  water"/>
          <p:cNvSpPr/>
          <p:nvPr/>
        </p:nvSpPr>
        <p:spPr>
          <a:xfrm>
            <a:off x="13858875" y="1352550"/>
            <a:ext cx="3667125" cy="381000"/>
          </a:xfrm>
          <a:prstGeom prst="rect">
            <a:avLst/>
          </a:prstGeom>
          <a:noFill/>
          <a:ln/>
        </p:spPr>
        <p:txBody>
          <a:bodyPr wrap="square" lIns="0" tIns="0" rIns="0" bIns="0" rtlCol="0" anchor="t"/>
          <a:lstStyle/>
          <a:p>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Ellipse 3" descr="preencoded.png">    </p:cNvPr>
          <p:cNvPicPr>
            <a:picLocks noChangeAspect="1"/>
          </p:cNvPicPr>
          <p:nvPr/>
        </p:nvPicPr>
        <p:blipFill>
          <a:blip r:embed="rId1"/>
          <a:srcRect l="0" r="0" t="0" b="0"/>
          <a:stretch/>
        </p:blipFill>
        <p:spPr>
          <a:xfrm>
            <a:off x="1571625" y="2495550"/>
            <a:ext cx="3545414" cy="3545414"/>
          </a:xfrm>
          <a:prstGeom prst="rect">
            <a:avLst/>
          </a:prstGeom>
        </p:spPr>
      </p:pic>
      <p:pic>
        <p:nvPicPr>
          <p:cNvPr id="3" name="Ellipse 4" descr="preencoded.png">    </p:cNvPr>
          <p:cNvPicPr>
            <a:picLocks noChangeAspect="1"/>
          </p:cNvPicPr>
          <p:nvPr/>
        </p:nvPicPr>
        <p:blipFill>
          <a:blip r:embed="rId2"/>
          <a:srcRect l="0" r="0" t="0" b="0"/>
          <a:stretch/>
        </p:blipFill>
        <p:spPr>
          <a:xfrm>
            <a:off x="7096125" y="2514600"/>
            <a:ext cx="3545414" cy="3545414"/>
          </a:xfrm>
          <a:prstGeom prst="rect">
            <a:avLst/>
          </a:prstGeom>
        </p:spPr>
      </p:pic>
      <p:pic>
        <p:nvPicPr>
          <p:cNvPr id="4" name="Ellipse 5" descr="preencoded.png">    </p:cNvPr>
          <p:cNvPicPr>
            <a:picLocks noChangeAspect="1"/>
          </p:cNvPicPr>
          <p:nvPr/>
        </p:nvPicPr>
        <p:blipFill>
          <a:blip r:embed="rId3"/>
          <a:srcRect l="0" r="0" t="0" b="0"/>
          <a:stretch/>
        </p:blipFill>
        <p:spPr>
          <a:xfrm>
            <a:off x="12592050" y="2514600"/>
            <a:ext cx="3545414" cy="3545414"/>
          </a:xfrm>
          <a:prstGeom prst="rect">
            <a:avLst/>
          </a:prstGeom>
        </p:spPr>
      </p:pic>
      <p:pic>
        <p:nvPicPr>
          <p:cNvPr id="5" name="Vector" descr="preencoded.png">    </p:cNvPr>
          <p:cNvPicPr>
            <a:picLocks noChangeAspect="1"/>
          </p:cNvPicPr>
          <p:nvPr/>
        </p:nvPicPr>
        <p:blipFill>
          <a:blip r:embed="rId4"/>
          <a:srcRect l="0" r="0" t="0" b="0"/>
          <a:stretch/>
        </p:blipFill>
        <p:spPr>
          <a:xfrm>
            <a:off x="16535400" y="9458325"/>
            <a:ext cx="228616" cy="228600"/>
          </a:xfrm>
          <a:prstGeom prst="rect">
            <a:avLst/>
          </a:prstGeom>
        </p:spPr>
      </p:pic>
      <p:pic>
        <p:nvPicPr>
          <p:cNvPr id="6" name="Vector" descr="preencoded.png">    </p:cNvPr>
          <p:cNvPicPr>
            <a:picLocks noChangeAspect="1"/>
          </p:cNvPicPr>
          <p:nvPr/>
        </p:nvPicPr>
        <p:blipFill>
          <a:blip r:embed="rId5"/>
          <a:srcRect l="0" r="0" t="0" b="0"/>
          <a:stretch/>
        </p:blipFill>
        <p:spPr>
          <a:xfrm>
            <a:off x="17002125" y="9401175"/>
            <a:ext cx="247650" cy="247650"/>
          </a:xfrm>
          <a:prstGeom prst="rect">
            <a:avLst/>
          </a:prstGeom>
        </p:spPr>
      </p:pic>
      <p:pic>
        <p:nvPicPr>
          <p:cNvPr id="7" name="Frame 1" descr="preencoded.png">    </p:cNvPr>
          <p:cNvPicPr>
            <a:picLocks noChangeAspect="1"/>
          </p:cNvPicPr>
          <p:nvPr/>
        </p:nvPicPr>
        <p:blipFill>
          <a:blip r:embed="rId6"/>
          <a:srcRect l="0" r="0" t="0" b="0"/>
          <a:stretch/>
        </p:blipFill>
        <p:spPr>
          <a:xfrm>
            <a:off x="762000" y="9382125"/>
            <a:ext cx="542925" cy="285750"/>
          </a:xfrm>
          <a:prstGeom prst="rect">
            <a:avLst/>
          </a:prstGeom>
        </p:spPr>
      </p:pic>
      <p:pic>
        <p:nvPicPr>
          <p:cNvPr id="8" name="Vector 8" descr="preencoded.png">    </p:cNvPr>
          <p:cNvPicPr>
            <a:picLocks noChangeAspect="1"/>
          </p:cNvPicPr>
          <p:nvPr/>
        </p:nvPicPr>
        <p:blipFill>
          <a:blip r:embed="rId7"/>
          <a:srcRect l="0" r="0" t="0" b="0"/>
          <a:stretch/>
        </p:blipFill>
        <p:spPr>
          <a:xfrm>
            <a:off x="3057525" y="923925"/>
            <a:ext cx="15230475" cy="19050"/>
          </a:xfrm>
          <a:prstGeom prst="rect">
            <a:avLst/>
          </a:prstGeom>
        </p:spPr>
      </p:pic>
      <p:pic>
        <p:nvPicPr>
          <p:cNvPr id="9" name="Logoga 1" descr="preencoded.png">    </p:cNvPr>
          <p:cNvPicPr>
            <a:picLocks noChangeAspect="1"/>
          </p:cNvPicPr>
          <p:nvPr/>
        </p:nvPicPr>
        <p:blipFill>
          <a:blip r:embed="rId8"/>
          <a:srcRect l="0" r="0" t="0" b="0"/>
          <a:stretch/>
        </p:blipFill>
        <p:spPr>
          <a:xfrm>
            <a:off x="12620625" y="2457450"/>
            <a:ext cx="3857625" cy="3086100"/>
          </a:xfrm>
          <a:prstGeom prst="rect">
            <a:avLst/>
          </a:prstGeom>
        </p:spPr>
      </p:pic>
      <p:pic>
        <p:nvPicPr>
          <p:cNvPr id="10" name="250IE hall 2" descr="preencoded.png">    </p:cNvPr>
          <p:cNvPicPr>
            <a:picLocks noChangeAspect="1"/>
          </p:cNvPicPr>
          <p:nvPr/>
        </p:nvPicPr>
        <p:blipFill>
          <a:blip r:embed="rId9"/>
          <a:srcRect l="0" r="0" t="0" b="0"/>
          <a:stretch/>
        </p:blipFill>
        <p:spPr>
          <a:xfrm>
            <a:off x="6915150" y="2371725"/>
            <a:ext cx="3648075" cy="2914650"/>
          </a:xfrm>
          <a:prstGeom prst="rect">
            <a:avLst/>
          </a:prstGeom>
        </p:spPr>
      </p:pic>
      <p:pic>
        <p:nvPicPr>
          <p:cNvPr id="11" name="Dušš (hall)1 1" descr="preencoded.png">    </p:cNvPr>
          <p:cNvPicPr>
            <a:picLocks noChangeAspect="1"/>
          </p:cNvPicPr>
          <p:nvPr/>
        </p:nvPicPr>
        <p:blipFill>
          <a:blip r:embed="rId10"/>
          <a:srcRect l="0" r="0" t="0" b="0"/>
          <a:stretch/>
        </p:blipFill>
        <p:spPr>
          <a:xfrm>
            <a:off x="1895475" y="2619375"/>
            <a:ext cx="2886075" cy="2809875"/>
          </a:xfrm>
          <a:prstGeom prst="rect">
            <a:avLst/>
          </a:prstGeom>
        </p:spPr>
      </p:pic>
      <p:sp>
        <p:nvSpPr>
          <p:cNvPr id="12" name="The product lineup of Spacedrip"/>
          <p:cNvSpPr/>
          <p:nvPr/>
        </p:nvSpPr>
        <p:spPr>
          <a:xfrm>
            <a:off x="962025" y="1095375"/>
            <a:ext cx="9801225" cy="6858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d</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f</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p</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d</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p</a:t>
            </a:r>
            <a:endParaRPr lang="en-US" sz="4800" dirty="0"/>
          </a:p>
        </p:txBody>
      </p:sp>
      <p:sp>
        <p:nvSpPr>
          <p:cNvPr id="13" name="name_02"/>
          <p:cNvSpPr/>
          <p:nvPr/>
        </p:nvSpPr>
        <p:spPr>
          <a:xfrm>
            <a:off x="904875" y="9429750"/>
            <a:ext cx="3143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2</a:t>
            </a:r>
            <a:endParaRPr lang="en-US" sz="1500" dirty="0"/>
          </a:p>
        </p:txBody>
      </p:sp>
      <p:sp>
        <p:nvSpPr>
          <p:cNvPr id="14" name="Closed-loop fully-containerized water reuse systems for providing potable and non-potable water access"/>
          <p:cNvSpPr/>
          <p:nvPr/>
        </p:nvSpPr>
        <p:spPr>
          <a:xfrm>
            <a:off x="1628775" y="6477000"/>
            <a:ext cx="4191000" cy="1143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endParaRPr lang="en-US" sz="1800" dirty="0"/>
          </a:p>
        </p:txBody>
      </p:sp>
      <p:sp>
        <p:nvSpPr>
          <p:cNvPr id="15" name="Rapid"/>
          <p:cNvSpPr/>
          <p:nvPr/>
        </p:nvSpPr>
        <p:spPr>
          <a:xfrm>
            <a:off x="1628775" y="5829300"/>
            <a:ext cx="1323975" cy="457200"/>
          </a:xfrm>
          <a:prstGeom prst="rect">
            <a:avLst/>
          </a:prstGeom>
          <a:noFill/>
          <a:ln/>
        </p:spPr>
        <p:txBody>
          <a:bodyPr wrap="square" lIns="0" tIns="0" rIns="0" bIns="0" rtlCol="0" anchor="t"/>
          <a:lstStyle/>
          <a:p>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R</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a</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p</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i</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d</a:t>
            </a:r>
            <a:endParaRPr lang="en-US" sz="3600" dirty="0"/>
          </a:p>
        </p:txBody>
      </p:sp>
      <p:sp>
        <p:nvSpPr>
          <p:cNvPr id="16" name="Remote  Modular"/>
          <p:cNvSpPr/>
          <p:nvPr/>
        </p:nvSpPr>
        <p:spPr>
          <a:xfrm>
            <a:off x="6962775" y="5829300"/>
            <a:ext cx="3952875" cy="457200"/>
          </a:xfrm>
          <a:prstGeom prst="rect">
            <a:avLst/>
          </a:prstGeom>
          <a:noFill/>
          <a:ln/>
        </p:spPr>
        <p:txBody>
          <a:bodyPr wrap="square" lIns="0" tIns="0" rIns="0" bIns="0" rtlCol="0" anchor="t"/>
          <a:lstStyle/>
          <a:p>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R</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e</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m</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o</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t</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e</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 </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&amp;</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 </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M</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o</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d</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u</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l</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a</a:t>
            </a:r>
            <a:pPr algn="l" indent="0" marL="0">
              <a:lnSpc>
                <a:spcPts val="3060"/>
              </a:lnSpc>
              <a:buNone/>
            </a:pPr>
            <a:r>
              <a:rPr lang="en-US" sz="3600" dirty="0">
                <a:solidFill>
                  <a:srgbClr val="000000"/>
                </a:solidFill>
                <a:latin typeface="IBM Plex Sans Regular" pitchFamily="34" charset="0"/>
                <a:ea typeface="IBM Plex Sans Regular" pitchFamily="34" charset="-122"/>
                <a:cs typeface="IBM Plex Sans Regular" pitchFamily="34" charset="-120"/>
              </a:rPr>
              <a:t>r</a:t>
            </a:r>
            <a:endParaRPr lang="en-US" sz="3600" dirty="0"/>
          </a:p>
        </p:txBody>
      </p:sp>
      <p:sp>
        <p:nvSpPr>
          <p:cNvPr id="17" name="Underground in-building or containerized systems suitable for real estate developers or utility companies that need to provide water and sewer access in remote or water-stressed communities Water reuse as non-potable or potable water"/>
          <p:cNvSpPr/>
          <p:nvPr/>
        </p:nvSpPr>
        <p:spPr>
          <a:xfrm>
            <a:off x="6962775" y="6477000"/>
            <a:ext cx="4105275" cy="2667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endParaRPr lang="en-US" sz="1800" dirty="0"/>
          </a:p>
        </p:txBody>
      </p:sp>
      <p:sp>
        <p:nvSpPr>
          <p:cNvPr id="18" name="Industry  special projects"/>
          <p:cNvSpPr/>
          <p:nvPr/>
        </p:nvSpPr>
        <p:spPr>
          <a:xfrm>
            <a:off x="12487275" y="5829300"/>
            <a:ext cx="3714750" cy="914400"/>
          </a:xfrm>
          <a:prstGeom prst="rect">
            <a:avLst/>
          </a:prstGeom>
          <a:noFill/>
          <a:ln/>
        </p:spPr>
        <p:txBody>
          <a:bodyPr wrap="square" lIns="0" tIns="0" rIns="0" bIns="0" rtlCol="0" anchor="t"/>
          <a:lstStyle/>
          <a:p>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I</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n</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d</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u</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s</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t</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r</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y</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 </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&amp;</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 </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s</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p</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e</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c</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i</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a</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l</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 </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p</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r</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o</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j</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e</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c</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t</a:t>
            </a:r>
            <a:pPr algn="l" indent="0" marL="0">
              <a:lnSpc>
                <a:spcPts val="3060"/>
              </a:lnSpc>
              <a:buNone/>
            </a:pPr>
            <a:r>
              <a:rPr lang="en-US" sz="3600" dirty="0">
                <a:solidFill>
                  <a:srgbClr val="000000"/>
                </a:solidFill>
                <a:latin typeface="Manrope Regular" pitchFamily="34" charset="0"/>
                <a:ea typeface="Manrope Regular" pitchFamily="34" charset="-122"/>
                <a:cs typeface="Manrope Regular" pitchFamily="34" charset="-120"/>
              </a:rPr>
              <a:t>s</a:t>
            </a:r>
            <a:endParaRPr lang="en-US" sz="3600" dirty="0"/>
          </a:p>
        </p:txBody>
      </p:sp>
      <p:sp>
        <p:nvSpPr>
          <p:cNvPr id="19" name="Containerized and in-building systems for industries with non-toxic water-heavy processes with water reuse on non-potable or potable quality level"/>
          <p:cNvSpPr/>
          <p:nvPr/>
        </p:nvSpPr>
        <p:spPr>
          <a:xfrm>
            <a:off x="12487275" y="6934200"/>
            <a:ext cx="4095750" cy="1524000"/>
          </a:xfrm>
          <a:prstGeom prst="rect">
            <a:avLst/>
          </a:prstGeom>
          <a:noFill/>
          <a:ln/>
        </p:spPr>
        <p:txBody>
          <a:bodyPr wrap="square" lIns="0" tIns="0" rIns="0" bIns="0" rtlCol="0" anchor="t"/>
          <a:lstStyle/>
          <a:p>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x</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q</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000000"/>
                </a:solidFill>
                <a:latin typeface="Manrope Regular" pitchFamily="34" charset="0"/>
                <a:ea typeface="Manrope Regular" pitchFamily="34" charset="-122"/>
                <a:cs typeface="Manrope Regular" pitchFamily="34" charset="-120"/>
              </a:rPr>
              <a:t>.</a:t>
            </a:r>
            <a:endParaRPr lang="en-US"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Vector" descr="preencoded.png">    </p:cNvPr>
          <p:cNvPicPr>
            <a:picLocks noChangeAspect="1"/>
          </p:cNvPicPr>
          <p:nvPr/>
        </p:nvPicPr>
        <p:blipFill>
          <a:blip r:embed="rId1"/>
          <a:srcRect l="0" r="0" t="0" b="0"/>
          <a:stretch/>
        </p:blipFill>
        <p:spPr>
          <a:xfrm>
            <a:off x="16535400" y="9458325"/>
            <a:ext cx="228616" cy="228600"/>
          </a:xfrm>
          <a:prstGeom prst="rect">
            <a:avLst/>
          </a:prstGeom>
        </p:spPr>
      </p:pic>
      <p:pic>
        <p:nvPicPr>
          <p:cNvPr id="3" name="Rectangle 130" descr="preencoded.png">    </p:cNvPr>
          <p:cNvPicPr>
            <a:picLocks noChangeAspect="1"/>
          </p:cNvPicPr>
          <p:nvPr/>
        </p:nvPicPr>
        <p:blipFill>
          <a:blip r:embed="rId2"/>
          <a:srcRect l="0" r="0" t="0" b="0"/>
          <a:stretch/>
        </p:blipFill>
        <p:spPr>
          <a:xfrm>
            <a:off x="10201275" y="0"/>
            <a:ext cx="8086725" cy="10287000"/>
          </a:xfrm>
          <a:prstGeom prst="rect">
            <a:avLst/>
          </a:prstGeom>
        </p:spPr>
      </p:pic>
      <p:pic>
        <p:nvPicPr>
          <p:cNvPr id="4" name="Vector 8" descr="preencoded.png">    </p:cNvPr>
          <p:cNvPicPr>
            <a:picLocks noChangeAspect="1"/>
          </p:cNvPicPr>
          <p:nvPr/>
        </p:nvPicPr>
        <p:blipFill>
          <a:blip r:embed="rId3"/>
          <a:srcRect l="0" r="0" t="0" b="0"/>
          <a:stretch/>
        </p:blipFill>
        <p:spPr>
          <a:xfrm>
            <a:off x="3057525" y="923925"/>
            <a:ext cx="15230475" cy="19050"/>
          </a:xfrm>
          <a:prstGeom prst="rect">
            <a:avLst/>
          </a:prstGeom>
        </p:spPr>
      </p:pic>
      <p:pic>
        <p:nvPicPr>
          <p:cNvPr id="5" name="Untitled 1" descr="preencoded.png">    </p:cNvPr>
          <p:cNvPicPr>
            <a:picLocks noChangeAspect="1"/>
          </p:cNvPicPr>
          <p:nvPr/>
        </p:nvPicPr>
        <p:blipFill>
          <a:blip r:embed="rId4"/>
          <a:srcRect l="0" r="0" t="0" b="0"/>
          <a:stretch/>
        </p:blipFill>
        <p:spPr>
          <a:xfrm>
            <a:off x="10553700" y="2152650"/>
            <a:ext cx="7734300" cy="6286500"/>
          </a:xfrm>
          <a:prstGeom prst="rect">
            <a:avLst/>
          </a:prstGeom>
        </p:spPr>
      </p:pic>
      <p:pic>
        <p:nvPicPr>
          <p:cNvPr id="6" name="Vector" descr="preencoded.png">    </p:cNvPr>
          <p:cNvPicPr>
            <a:picLocks noChangeAspect="1"/>
          </p:cNvPicPr>
          <p:nvPr/>
        </p:nvPicPr>
        <p:blipFill>
          <a:blip r:embed="rId5"/>
          <a:srcRect l="0" r="0" t="0" b="0"/>
          <a:stretch/>
        </p:blipFill>
        <p:spPr>
          <a:xfrm>
            <a:off x="17002125" y="9401175"/>
            <a:ext cx="247650" cy="247650"/>
          </a:xfrm>
          <a:prstGeom prst="rect">
            <a:avLst/>
          </a:prstGeom>
        </p:spPr>
      </p:pic>
      <p:pic>
        <p:nvPicPr>
          <p:cNvPr id="7" name="Frame 1" descr="preencoded.png">    </p:cNvPr>
          <p:cNvPicPr>
            <a:picLocks noChangeAspect="1"/>
          </p:cNvPicPr>
          <p:nvPr/>
        </p:nvPicPr>
        <p:blipFill>
          <a:blip r:embed="rId6"/>
          <a:srcRect l="0" r="0" t="0" b="0"/>
          <a:stretch/>
        </p:blipFill>
        <p:spPr>
          <a:xfrm>
            <a:off x="766763" y="9382125"/>
            <a:ext cx="533400" cy="285750"/>
          </a:xfrm>
          <a:prstGeom prst="rect">
            <a:avLst/>
          </a:prstGeom>
        </p:spPr>
      </p:pic>
      <p:sp>
        <p:nvSpPr>
          <p:cNvPr id="8" name="Shippable containers - a budget-friendly solution by minimizing civil engineering expenses associated with traditional construction methods"/>
          <p:cNvSpPr/>
          <p:nvPr/>
        </p:nvSpPr>
        <p:spPr>
          <a:xfrm>
            <a:off x="1152525" y="2390775"/>
            <a:ext cx="7172325" cy="1143000"/>
          </a:xfrm>
          <a:prstGeom prst="rect">
            <a:avLst/>
          </a:prstGeom>
          <a:noFill/>
          <a:ln/>
        </p:spPr>
        <p:txBody>
          <a:bodyPr wrap="square" lIns="0" tIns="0" rIns="0" bIns="0" rtlCol="0" anchor="t"/>
          <a:lstStyle/>
          <a:p>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h</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9" name="Option to rent mobile containerized systems - flexibility to rent mobile containerized systems providing a water treatment solution that meets specific needs without the commitment of ownership"/>
          <p:cNvSpPr/>
          <p:nvPr/>
        </p:nvSpPr>
        <p:spPr>
          <a:xfrm>
            <a:off x="1152525" y="3990975"/>
            <a:ext cx="7172325" cy="1143000"/>
          </a:xfrm>
          <a:prstGeom prst="rect">
            <a:avLst/>
          </a:prstGeom>
          <a:noFill/>
          <a:ln/>
        </p:spPr>
        <p:txBody>
          <a:bodyPr wrap="square" lIns="0" tIns="0" rIns="0" bIns="0" rtlCol="0" anchor="t"/>
          <a:lstStyle/>
          <a:p>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z</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0" name="Plug  Play system - plug-and-play design ensures seamless installation and operation minimizing disruption to existing infrastructure"/>
          <p:cNvSpPr/>
          <p:nvPr/>
        </p:nvSpPr>
        <p:spPr>
          <a:xfrm>
            <a:off x="1152525" y="5591175"/>
            <a:ext cx="7172325" cy="1143000"/>
          </a:xfrm>
          <a:prstGeom prst="rect">
            <a:avLst/>
          </a:prstGeom>
          <a:noFill/>
          <a:ln/>
        </p:spPr>
        <p:txBody>
          <a:bodyPr wrap="square" lIns="0" tIns="0" rIns="0" bIns="0" rtlCol="0" anchor="t"/>
          <a:lstStyle/>
          <a:p>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&amp;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endParaRPr lang="en-US" sz="1800" dirty="0"/>
          </a:p>
        </p:txBody>
      </p:sp>
      <p:sp>
        <p:nvSpPr>
          <p:cNvPr id="11" name="Water as a Service - a unique subscription-based model providing access to high-quality water treatment solutions without upfront investment"/>
          <p:cNvSpPr/>
          <p:nvPr/>
        </p:nvSpPr>
        <p:spPr>
          <a:xfrm>
            <a:off x="1152525" y="7191375"/>
            <a:ext cx="7172325" cy="1143000"/>
          </a:xfrm>
          <a:prstGeom prst="rect">
            <a:avLst/>
          </a:prstGeom>
          <a:noFill/>
          <a:ln/>
        </p:spPr>
        <p:txBody>
          <a:bodyPr wrap="square" lIns="0" tIns="0" rIns="0" bIns="0" rtlCol="0" anchor="t"/>
          <a:lstStyle/>
          <a:p>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W</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endParaRPr lang="en-US" sz="1800" dirty="0"/>
          </a:p>
        </p:txBody>
      </p:sp>
      <p:sp>
        <p:nvSpPr>
          <p:cNvPr id="12" name="Innovative Water Solutions"/>
          <p:cNvSpPr/>
          <p:nvPr/>
        </p:nvSpPr>
        <p:spPr>
          <a:xfrm>
            <a:off x="962025" y="1095375"/>
            <a:ext cx="8286750" cy="6858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v</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v</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W</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r</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 </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s</a:t>
            </a:r>
            <a:endParaRPr lang="en-US" sz="4800" dirty="0"/>
          </a:p>
        </p:txBody>
      </p:sp>
      <p:sp>
        <p:nvSpPr>
          <p:cNvPr id="13" name="Spacedrip is an Estonian tech company with a vision for a healthy and sustainable use of Earths most vital resource  water"/>
          <p:cNvSpPr/>
          <p:nvPr/>
        </p:nvSpPr>
        <p:spPr>
          <a:xfrm>
            <a:off x="13858875" y="1352550"/>
            <a:ext cx="3667125" cy="381000"/>
          </a:xfrm>
          <a:prstGeom prst="rect">
            <a:avLst/>
          </a:prstGeom>
          <a:noFill/>
          <a:ln/>
        </p:spPr>
        <p:txBody>
          <a:bodyPr wrap="square" lIns="0" tIns="0" rIns="0" bIns="0" rtlCol="0" anchor="t"/>
          <a:lstStyle/>
          <a:p>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
        <p:nvSpPr>
          <p:cNvPr id="14" name="name_03"/>
          <p:cNvSpPr/>
          <p:nvPr/>
        </p:nvSpPr>
        <p:spPr>
          <a:xfrm>
            <a:off x="909638" y="9429750"/>
            <a:ext cx="304800"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3</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Mask group"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2"/>
          <a:srcRect l="0" r="0" t="0" b="0"/>
          <a:stretch/>
        </p:blipFill>
        <p:spPr>
          <a:xfrm>
            <a:off x="3057525" y="923925"/>
            <a:ext cx="15230475" cy="19050"/>
          </a:xfrm>
          <a:prstGeom prst="rect">
            <a:avLst/>
          </a:prstGeom>
        </p:spPr>
      </p:pic>
      <p:pic>
        <p:nvPicPr>
          <p:cNvPr id="4" name="Vector" descr="preencoded.png">    </p:cNvPr>
          <p:cNvPicPr>
            <a:picLocks noChangeAspect="1"/>
          </p:cNvPicPr>
          <p:nvPr/>
        </p:nvPicPr>
        <p:blipFill>
          <a:blip r:embed="rId3"/>
          <a:srcRect l="0" r="0" t="0" b="0"/>
          <a:stretch/>
        </p:blipFill>
        <p:spPr>
          <a:xfrm>
            <a:off x="17002125" y="9401175"/>
            <a:ext cx="247650" cy="247650"/>
          </a:xfrm>
          <a:prstGeom prst="rect">
            <a:avLst/>
          </a:prstGeom>
        </p:spPr>
      </p:pic>
      <p:pic>
        <p:nvPicPr>
          <p:cNvPr id="5" name="Frame 1" descr="preencoded.png">    </p:cNvPr>
          <p:cNvPicPr>
            <a:picLocks noChangeAspect="1"/>
          </p:cNvPicPr>
          <p:nvPr/>
        </p:nvPicPr>
        <p:blipFill>
          <a:blip r:embed="rId4"/>
          <a:srcRect l="0" r="0" t="0" b="0"/>
          <a:stretch/>
        </p:blipFill>
        <p:spPr>
          <a:xfrm>
            <a:off x="762000" y="9382125"/>
            <a:ext cx="542925" cy="285750"/>
          </a:xfrm>
          <a:prstGeom prst="rect">
            <a:avLst/>
          </a:prstGeom>
        </p:spPr>
      </p:pic>
      <p:sp>
        <p:nvSpPr>
          <p:cNvPr id="6" name="Enables eligibility for green certifications like BREEAMLEEDS and others for preferential terms and incentives for sustainable investments Energy-efficient systems with up to 70 reduced power consumption Long-term cost savings through low operational expe"/>
          <p:cNvSpPr/>
          <p:nvPr/>
        </p:nvSpPr>
        <p:spPr>
          <a:xfrm>
            <a:off x="1152525" y="2390775"/>
            <a:ext cx="7515225" cy="5715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b</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y</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k</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7</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0</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w</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w</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x</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k</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b</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f</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y</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m</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d</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c</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n</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e</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r</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g</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y</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b</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i</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l</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s</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b</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y</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u</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p</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o</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7</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0</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t>
            </a:r>
            <a:endParaRPr lang="en-US" sz="1800" dirty="0"/>
          </a:p>
        </p:txBody>
      </p:sp>
      <p:sp>
        <p:nvSpPr>
          <p:cNvPr id="7" name="Sustainability"/>
          <p:cNvSpPr/>
          <p:nvPr/>
        </p:nvSpPr>
        <p:spPr>
          <a:xfrm>
            <a:off x="962025" y="1095375"/>
            <a:ext cx="4286250" cy="6858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s</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b</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y</a:t>
            </a:r>
            <a:endParaRPr lang="en-US" sz="4800" dirty="0"/>
          </a:p>
        </p:txBody>
      </p:sp>
      <p:sp>
        <p:nvSpPr>
          <p:cNvPr id="8" name="Spacedrip is an Estonian tech company with a vision for a healthy and sustainable use of Earths most vital resource  water"/>
          <p:cNvSpPr/>
          <p:nvPr/>
        </p:nvSpPr>
        <p:spPr>
          <a:xfrm>
            <a:off x="13858875" y="1352550"/>
            <a:ext cx="3667125" cy="381000"/>
          </a:xfrm>
          <a:prstGeom prst="rect">
            <a:avLst/>
          </a:prstGeom>
          <a:noFill/>
          <a:ln/>
        </p:spPr>
        <p:txBody>
          <a:bodyPr wrap="square" lIns="0" tIns="0" rIns="0" bIns="0" rtlCol="0" anchor="t"/>
          <a:lstStyle/>
          <a:p>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
        <p:nvSpPr>
          <p:cNvPr id="9" name="name_04"/>
          <p:cNvSpPr/>
          <p:nvPr/>
        </p:nvSpPr>
        <p:spPr>
          <a:xfrm>
            <a:off x="904875" y="9429750"/>
            <a:ext cx="3143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4</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Mask group" descr="preencoded.png">    </p:cNvPr>
          <p:cNvPicPr>
            <a:picLocks noChangeAspect="1"/>
          </p:cNvPicPr>
          <p:nvPr/>
        </p:nvPicPr>
        <p:blipFill>
          <a:blip r:embed="rId1"/>
          <a:srcRect l="0" r="0" t="0" b="0"/>
          <a:stretch/>
        </p:blipFill>
        <p:spPr>
          <a:xfrm>
            <a:off x="10201275" y="0"/>
            <a:ext cx="8086725" cy="10287000"/>
          </a:xfrm>
          <a:prstGeom prst="rect">
            <a:avLst/>
          </a:prstGeom>
        </p:spPr>
      </p:pic>
      <p:pic>
        <p:nvPicPr>
          <p:cNvPr id="3" name="Vector 8" descr="preencoded.png">    </p:cNvPr>
          <p:cNvPicPr>
            <a:picLocks noChangeAspect="1"/>
          </p:cNvPicPr>
          <p:nvPr/>
        </p:nvPicPr>
        <p:blipFill>
          <a:blip r:embed="rId2"/>
          <a:srcRect l="0" r="0" t="0" b="0"/>
          <a:stretch/>
        </p:blipFill>
        <p:spPr>
          <a:xfrm>
            <a:off x="3057525" y="923925"/>
            <a:ext cx="15230475" cy="19050"/>
          </a:xfrm>
          <a:prstGeom prst="rect">
            <a:avLst/>
          </a:prstGeom>
        </p:spPr>
      </p:pic>
      <p:pic>
        <p:nvPicPr>
          <p:cNvPr id="4" name="Vector" descr="preencoded.png">    </p:cNvPr>
          <p:cNvPicPr>
            <a:picLocks noChangeAspect="1"/>
          </p:cNvPicPr>
          <p:nvPr/>
        </p:nvPicPr>
        <p:blipFill>
          <a:blip r:embed="rId3"/>
          <a:srcRect l="0" r="0" t="0" b="0"/>
          <a:stretch/>
        </p:blipFill>
        <p:spPr>
          <a:xfrm>
            <a:off x="17002125" y="9401175"/>
            <a:ext cx="247650" cy="247650"/>
          </a:xfrm>
          <a:prstGeom prst="rect">
            <a:avLst/>
          </a:prstGeom>
        </p:spPr>
      </p:pic>
      <p:pic>
        <p:nvPicPr>
          <p:cNvPr id="5" name="Frame 1" descr="preencoded.png">    </p:cNvPr>
          <p:cNvPicPr>
            <a:picLocks noChangeAspect="1"/>
          </p:cNvPicPr>
          <p:nvPr/>
        </p:nvPicPr>
        <p:blipFill>
          <a:blip r:embed="rId4"/>
          <a:srcRect l="0" r="0" t="0" b="0"/>
          <a:stretch/>
        </p:blipFill>
        <p:spPr>
          <a:xfrm>
            <a:off x="762000" y="9382125"/>
            <a:ext cx="533400" cy="285750"/>
          </a:xfrm>
          <a:prstGeom prst="rect">
            <a:avLst/>
          </a:prstGeom>
        </p:spPr>
      </p:pic>
      <p:sp>
        <p:nvSpPr>
          <p:cNvPr id="6" name="Technology"/>
          <p:cNvSpPr/>
          <p:nvPr/>
        </p:nvSpPr>
        <p:spPr>
          <a:xfrm>
            <a:off x="962025" y="1095375"/>
            <a:ext cx="3581400" cy="6858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g</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y</a:t>
            </a:r>
            <a:endParaRPr lang="en-US" sz="4800" dirty="0"/>
          </a:p>
        </p:txBody>
      </p:sp>
      <p:sp>
        <p:nvSpPr>
          <p:cNvPr id="7" name="Improved wastewater treatment technology paired with advanced sensors user-friendly software and automation for more efficient results"/>
          <p:cNvSpPr/>
          <p:nvPr/>
        </p:nvSpPr>
        <p:spPr>
          <a:xfrm>
            <a:off x="1152525" y="2390775"/>
            <a:ext cx="7953375" cy="762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8" name="Robotized treatment processes reduce energy demand and maintenance needs by up to 70 compared to traditional wastewater treatment plants"/>
          <p:cNvSpPr/>
          <p:nvPr/>
        </p:nvSpPr>
        <p:spPr>
          <a:xfrm>
            <a:off x="1152525" y="3533775"/>
            <a:ext cx="7953375" cy="762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y</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7</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0</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9" name="An additional automated reverse osmosis module with a disinfection module is used when treated water is reused for potable applications"/>
          <p:cNvSpPr/>
          <p:nvPr/>
        </p:nvSpPr>
        <p:spPr>
          <a:xfrm>
            <a:off x="1152525" y="6200775"/>
            <a:ext cx="7953375" cy="762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s</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u</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0" name="Technologies are fitted in on-ground or underground tanks and containers by Spacedrip or by Spacedrips partners"/>
          <p:cNvSpPr/>
          <p:nvPr/>
        </p:nvSpPr>
        <p:spPr>
          <a:xfrm>
            <a:off x="1152525" y="7343775"/>
            <a:ext cx="7943850" cy="762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k</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1" name="Our core technology is aerobic membrane bioreactor MBR Wastewater is treated with activated sludge and water is filtered to solid-free permeate with microfiltration membranes with a pore size of 02 m"/>
          <p:cNvSpPr/>
          <p:nvPr/>
        </p:nvSpPr>
        <p:spPr>
          <a:xfrm>
            <a:off x="1152525" y="4676775"/>
            <a:ext cx="7953375" cy="1143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B</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0</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2</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μ</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2" name="Spacedrip is an Estonian tech company with a vision for a healthy and sustainable use of Earths most vital resource  water"/>
          <p:cNvSpPr/>
          <p:nvPr/>
        </p:nvSpPr>
        <p:spPr>
          <a:xfrm>
            <a:off x="13858875" y="1352550"/>
            <a:ext cx="3667125" cy="381000"/>
          </a:xfrm>
          <a:prstGeom prst="rect">
            <a:avLst/>
          </a:prstGeom>
          <a:noFill/>
          <a:ln/>
        </p:spPr>
        <p:txBody>
          <a:bodyPr wrap="square" lIns="0" tIns="0" rIns="0" bIns="0" rtlCol="0" anchor="t"/>
          <a:lstStyle/>
          <a:p>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
        <p:nvSpPr>
          <p:cNvPr id="13" name="name_05"/>
          <p:cNvSpPr/>
          <p:nvPr/>
        </p:nvSpPr>
        <p:spPr>
          <a:xfrm>
            <a:off x="904875" y="9429750"/>
            <a:ext cx="304800"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5</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Vector" descr="preencoded.png">    </p:cNvPr>
          <p:cNvPicPr>
            <a:picLocks noChangeAspect="1"/>
          </p:cNvPicPr>
          <p:nvPr/>
        </p:nvPicPr>
        <p:blipFill>
          <a:blip r:embed="rId1"/>
          <a:srcRect l="0" r="0" t="0" b="0"/>
          <a:stretch/>
        </p:blipFill>
        <p:spPr>
          <a:xfrm>
            <a:off x="16535400" y="9458325"/>
            <a:ext cx="228616" cy="228600"/>
          </a:xfrm>
          <a:prstGeom prst="rect">
            <a:avLst/>
          </a:prstGeom>
        </p:spPr>
      </p:pic>
      <p:pic>
        <p:nvPicPr>
          <p:cNvPr id="3" name="Rectangle 130" descr="preencoded.png">    </p:cNvPr>
          <p:cNvPicPr>
            <a:picLocks noChangeAspect="1"/>
          </p:cNvPicPr>
          <p:nvPr/>
        </p:nvPicPr>
        <p:blipFill>
          <a:blip r:embed="rId2"/>
          <a:srcRect l="0" r="0" t="0" b="0"/>
          <a:stretch/>
        </p:blipFill>
        <p:spPr>
          <a:xfrm>
            <a:off x="10201275" y="0"/>
            <a:ext cx="8086725" cy="10287000"/>
          </a:xfrm>
          <a:prstGeom prst="rect">
            <a:avLst/>
          </a:prstGeom>
        </p:spPr>
      </p:pic>
      <p:pic>
        <p:nvPicPr>
          <p:cNvPr id="4" name="adi-goldstein-EUsVwEOsblE-unsplash 1" descr="preencoded.png">    </p:cNvPr>
          <p:cNvPicPr>
            <a:picLocks noChangeAspect="1"/>
          </p:cNvPicPr>
          <p:nvPr/>
        </p:nvPicPr>
        <p:blipFill>
          <a:blip r:embed="rId3"/>
          <a:srcRect l="0" r="0" t="0" b="0"/>
          <a:stretch/>
        </p:blipFill>
        <p:spPr>
          <a:xfrm>
            <a:off x="10201275" y="2076450"/>
            <a:ext cx="8086725" cy="8210550"/>
          </a:xfrm>
          <a:prstGeom prst="rect">
            <a:avLst/>
          </a:prstGeom>
        </p:spPr>
      </p:pic>
      <p:pic>
        <p:nvPicPr>
          <p:cNvPr id="5" name="Vector" descr="preencoded.png">    </p:cNvPr>
          <p:cNvPicPr>
            <a:picLocks noChangeAspect="1"/>
          </p:cNvPicPr>
          <p:nvPr/>
        </p:nvPicPr>
        <p:blipFill>
          <a:blip r:embed="rId4"/>
          <a:srcRect l="0" r="0" t="0" b="0"/>
          <a:stretch/>
        </p:blipFill>
        <p:spPr>
          <a:xfrm>
            <a:off x="17002125" y="9401175"/>
            <a:ext cx="247650" cy="247650"/>
          </a:xfrm>
          <a:prstGeom prst="rect">
            <a:avLst/>
          </a:prstGeom>
        </p:spPr>
      </p:pic>
      <p:pic>
        <p:nvPicPr>
          <p:cNvPr id="6" name="Frame 1" descr="preencoded.png">    </p:cNvPr>
          <p:cNvPicPr>
            <a:picLocks noChangeAspect="1"/>
          </p:cNvPicPr>
          <p:nvPr/>
        </p:nvPicPr>
        <p:blipFill>
          <a:blip r:embed="rId5"/>
          <a:srcRect l="0" r="0" t="0" b="0"/>
          <a:stretch/>
        </p:blipFill>
        <p:spPr>
          <a:xfrm>
            <a:off x="762000" y="9382125"/>
            <a:ext cx="542925" cy="285750"/>
          </a:xfrm>
          <a:prstGeom prst="rect">
            <a:avLst/>
          </a:prstGeom>
        </p:spPr>
      </p:pic>
      <p:pic>
        <p:nvPicPr>
          <p:cNvPr id="7" name="Rectangle 130" descr="preencoded.png">    </p:cNvPr>
          <p:cNvPicPr>
            <a:picLocks noChangeAspect="1"/>
          </p:cNvPicPr>
          <p:nvPr/>
        </p:nvPicPr>
        <p:blipFill>
          <a:blip r:embed="rId6"/>
          <a:srcRect l="0" r="0" t="0" b="0"/>
          <a:stretch/>
        </p:blipFill>
        <p:spPr>
          <a:xfrm>
            <a:off x="10201275" y="0"/>
            <a:ext cx="8086725" cy="3429000"/>
          </a:xfrm>
          <a:prstGeom prst="rect">
            <a:avLst/>
          </a:prstGeom>
        </p:spPr>
      </p:pic>
      <p:pic>
        <p:nvPicPr>
          <p:cNvPr id="8" name="Vector 8" descr="preencoded.png">    </p:cNvPr>
          <p:cNvPicPr>
            <a:picLocks noChangeAspect="1"/>
          </p:cNvPicPr>
          <p:nvPr/>
        </p:nvPicPr>
        <p:blipFill>
          <a:blip r:embed="rId7"/>
          <a:srcRect l="0" r="0" t="0" b="0"/>
          <a:stretch/>
        </p:blipFill>
        <p:spPr>
          <a:xfrm>
            <a:off x="3057525" y="923925"/>
            <a:ext cx="15230475" cy="19050"/>
          </a:xfrm>
          <a:prstGeom prst="rect">
            <a:avLst/>
          </a:prstGeom>
        </p:spPr>
      </p:pic>
      <p:sp>
        <p:nvSpPr>
          <p:cNvPr id="9" name="Automation"/>
          <p:cNvSpPr/>
          <p:nvPr/>
        </p:nvSpPr>
        <p:spPr>
          <a:xfrm>
            <a:off x="962025" y="1095375"/>
            <a:ext cx="3657600" cy="6858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u</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m</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a</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i</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endParaRPr lang="en-US" sz="4800" dirty="0"/>
          </a:p>
        </p:txBody>
      </p:sp>
      <p:sp>
        <p:nvSpPr>
          <p:cNvPr id="10" name="Biological processes such as activated sludge and membrane control aeration and nitrogen removal are optimized for best performance Automation extends equipment lifespan reduces maintenance downtime and guarantees high water quality through real-time moni"/>
          <p:cNvSpPr/>
          <p:nvPr/>
        </p:nvSpPr>
        <p:spPr>
          <a:xfrm>
            <a:off x="1152525" y="2390775"/>
            <a:ext cx="7591425" cy="4572000"/>
          </a:xfrm>
          <a:prstGeom prst="rect">
            <a:avLst/>
          </a:prstGeom>
          <a:noFill/>
          <a:ln/>
        </p:spPr>
        <p:txBody>
          <a:bodyPr wrap="square" lIns="0" tIns="0" rIns="0" bIns="0" rtlCol="0" anchor="t"/>
          <a:lstStyle/>
          <a:p>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z</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x</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q</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l</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o</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g</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a:t>
            </a:r>
            <a:pPr algn="l" indent="0" marL="0">
              <a:lnSpc>
                <a:spcPts val="2524"/>
              </a:lnSpc>
              <a:buNone/>
            </a:pPr>
            <a:r>
              <a:rPr lang="en-US" sz="1800" dirty="0">
                <a:solidFill>
                  <a:srgbClr val="131313"/>
                </a:solidFill>
                <a:latin typeface="Manrope SemiBold" pitchFamily="34" charset="0"/>
                <a:ea typeface="Manrope SemiBold" pitchFamily="34" charset="-122"/>
                <a:cs typeface="Manrope SemiBold"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b</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p</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r</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d</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v</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 </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m</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i</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t</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a</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n</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c</a:t>
            </a:r>
            <a:pPr algn="l" indent="0" marL="0">
              <a:lnSpc>
                <a:spcPts val="2524"/>
              </a:lnSpc>
              <a:buNone/>
            </a:pPr>
            <a:r>
              <a:rPr lang="en-US" sz="1800" b="1" dirty="0">
                <a:solidFill>
                  <a:srgbClr val="131313"/>
                </a:solidFill>
                <a:latin typeface="Manrope Bold" pitchFamily="34" charset="0"/>
                <a:ea typeface="Manrope Bold" pitchFamily="34" charset="-122"/>
                <a:cs typeface="Manrope Bold"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p</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y</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w</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f</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l</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c</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s</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d</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g</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h</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u</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m</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 </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r</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v</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e</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t</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i</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o</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n</a:t>
            </a:r>
            <a:pPr algn="l" indent="0" marL="0">
              <a:lnSpc>
                <a:spcPts val="2524"/>
              </a:lnSpc>
              <a:buNone/>
            </a:pPr>
            <a:r>
              <a:rPr lang="en-US" sz="1800" dirty="0">
                <a:solidFill>
                  <a:srgbClr val="131313"/>
                </a:solidFill>
                <a:latin typeface="Manrope Regular" pitchFamily="34" charset="0"/>
                <a:ea typeface="Manrope Regular" pitchFamily="34" charset="-122"/>
                <a:cs typeface="Manrope Regular" pitchFamily="34" charset="-120"/>
              </a:rPr>
              <a:t>.</a:t>
            </a:r>
            <a:endParaRPr lang="en-US" sz="1800" dirty="0"/>
          </a:p>
        </p:txBody>
      </p:sp>
      <p:sp>
        <p:nvSpPr>
          <p:cNvPr id="11" name="name_06"/>
          <p:cNvSpPr/>
          <p:nvPr/>
        </p:nvSpPr>
        <p:spPr>
          <a:xfrm>
            <a:off x="904875" y="9429750"/>
            <a:ext cx="31432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6</a:t>
            </a:r>
            <a:endParaRPr lang="en-US" sz="1500" dirty="0"/>
          </a:p>
        </p:txBody>
      </p:sp>
      <p:sp>
        <p:nvSpPr>
          <p:cNvPr id="12" name="Spacedrip is an Estonian tech company with a vision for a healthy and sustainable use of Earths most vital resource  water"/>
          <p:cNvSpPr/>
          <p:nvPr/>
        </p:nvSpPr>
        <p:spPr>
          <a:xfrm>
            <a:off x="13858875" y="1352550"/>
            <a:ext cx="3667125" cy="381000"/>
          </a:xfrm>
          <a:prstGeom prst="rect">
            <a:avLst/>
          </a:prstGeom>
          <a:noFill/>
          <a:ln/>
        </p:spPr>
        <p:txBody>
          <a:bodyPr wrap="square" lIns="0" tIns="0" rIns="0" bIns="0" rtlCol="0" anchor="t"/>
          <a:lstStyle/>
          <a:p>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h</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f</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i</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w</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a</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t</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r</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u</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s</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e</a:t>
            </a:r>
            <a:pPr algn="l" indent="0" marL="0">
              <a:lnSpc>
                <a:spcPts val="2540"/>
              </a:lnSpc>
              <a:buNone/>
            </a:pPr>
            <a:r>
              <a:rPr lang="en-US" sz="2400" dirty="0">
                <a:solidFill>
                  <a:srgbClr val="FFFFFF"/>
                </a:solidFill>
                <a:latin typeface="Manrope Medium" pitchFamily="34" charset="0"/>
                <a:ea typeface="Manrope Medium" pitchFamily="34" charset="-122"/>
                <a:cs typeface="Manrope Medium" pitchFamily="34" charset="-120"/>
              </a:rPr>
              <a:t> </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Vector 8" descr="preencoded.png">    </p:cNvPr>
          <p:cNvPicPr>
            <a:picLocks noChangeAspect="1"/>
          </p:cNvPicPr>
          <p:nvPr/>
        </p:nvPicPr>
        <p:blipFill>
          <a:blip r:embed="rId1"/>
          <a:srcRect l="0" r="0" t="0" b="0"/>
          <a:stretch/>
        </p:blipFill>
        <p:spPr>
          <a:xfrm>
            <a:off x="3057525" y="923925"/>
            <a:ext cx="15230475" cy="19050"/>
          </a:xfrm>
          <a:prstGeom prst="rect">
            <a:avLst/>
          </a:prstGeom>
        </p:spPr>
      </p:pic>
      <p:pic>
        <p:nvPicPr>
          <p:cNvPr id="3" name="Group 80" descr="preencoded.png">    </p:cNvPr>
          <p:cNvPicPr>
            <a:picLocks noChangeAspect="1"/>
          </p:cNvPicPr>
          <p:nvPr/>
        </p:nvPicPr>
        <p:blipFill>
          <a:blip r:embed="rId2"/>
          <a:srcRect l="0" r="0" t="0" b="0"/>
          <a:stretch/>
        </p:blipFill>
        <p:spPr>
          <a:xfrm>
            <a:off x="5154711" y="6740813"/>
            <a:ext cx="4721586" cy="2376853"/>
          </a:xfrm>
          <a:prstGeom prst="rect">
            <a:avLst/>
          </a:prstGeom>
        </p:spPr>
      </p:pic>
      <p:pic>
        <p:nvPicPr>
          <p:cNvPr id="4" name="_Block / Device" descr="preencoded.png">    </p:cNvPr>
          <p:cNvPicPr>
            <a:picLocks noChangeAspect="1"/>
          </p:cNvPicPr>
          <p:nvPr/>
        </p:nvPicPr>
        <p:blipFill>
          <a:blip r:embed="rId3"/>
          <a:srcRect l="0" r="0" t="0" b="0"/>
          <a:stretch/>
        </p:blipFill>
        <p:spPr>
          <a:xfrm>
            <a:off x="4524375" y="3733800"/>
            <a:ext cx="1924050" cy="1924050"/>
          </a:xfrm>
          <a:prstGeom prst="rect">
            <a:avLst/>
          </a:prstGeom>
        </p:spPr>
      </p:pic>
      <p:pic>
        <p:nvPicPr>
          <p:cNvPr id="5" name="_Block / Device" descr="preencoded.png">    </p:cNvPr>
          <p:cNvPicPr>
            <a:picLocks noChangeAspect="1"/>
          </p:cNvPicPr>
          <p:nvPr/>
        </p:nvPicPr>
        <p:blipFill>
          <a:blip r:embed="rId4"/>
          <a:srcRect l="0" r="0" t="0" b="0"/>
          <a:stretch/>
        </p:blipFill>
        <p:spPr>
          <a:xfrm>
            <a:off x="6553200" y="3733800"/>
            <a:ext cx="1914525" cy="1924050"/>
          </a:xfrm>
          <a:prstGeom prst="rect">
            <a:avLst/>
          </a:prstGeom>
        </p:spPr>
      </p:pic>
      <p:pic>
        <p:nvPicPr>
          <p:cNvPr id="6" name="_Block / Device" descr="preencoded.png">    </p:cNvPr>
          <p:cNvPicPr>
            <a:picLocks noChangeAspect="1"/>
          </p:cNvPicPr>
          <p:nvPr/>
        </p:nvPicPr>
        <p:blipFill>
          <a:blip r:embed="rId5"/>
          <a:srcRect l="0" r="0" t="0" b="0"/>
          <a:stretch/>
        </p:blipFill>
        <p:spPr>
          <a:xfrm>
            <a:off x="8572500" y="3733800"/>
            <a:ext cx="1914525" cy="1924050"/>
          </a:xfrm>
          <a:prstGeom prst="rect">
            <a:avLst/>
          </a:prstGeom>
        </p:spPr>
      </p:pic>
      <p:pic>
        <p:nvPicPr>
          <p:cNvPr id="7" name="_Block / Device" descr="preencoded.png">    </p:cNvPr>
          <p:cNvPicPr>
            <a:picLocks noChangeAspect="1"/>
          </p:cNvPicPr>
          <p:nvPr/>
        </p:nvPicPr>
        <p:blipFill>
          <a:blip r:embed="rId6"/>
          <a:srcRect l="0" r="0" t="0" b="0"/>
          <a:stretch/>
        </p:blipFill>
        <p:spPr>
          <a:xfrm>
            <a:off x="13744575" y="3736039"/>
            <a:ext cx="1924050" cy="1924050"/>
          </a:xfrm>
          <a:prstGeom prst="rect">
            <a:avLst/>
          </a:prstGeom>
        </p:spPr>
      </p:pic>
      <p:pic>
        <p:nvPicPr>
          <p:cNvPr id="8" name="_Block / Device" descr="preencoded.png">    </p:cNvPr>
          <p:cNvPicPr>
            <a:picLocks noChangeAspect="1"/>
          </p:cNvPicPr>
          <p:nvPr/>
        </p:nvPicPr>
        <p:blipFill>
          <a:blip r:embed="rId7"/>
          <a:srcRect l="0" r="0" t="0" b="0"/>
          <a:stretch/>
        </p:blipFill>
        <p:spPr>
          <a:xfrm>
            <a:off x="15039975" y="1945339"/>
            <a:ext cx="1924050" cy="1924050"/>
          </a:xfrm>
          <a:prstGeom prst="rect">
            <a:avLst/>
          </a:prstGeom>
        </p:spPr>
      </p:pic>
      <p:pic>
        <p:nvPicPr>
          <p:cNvPr id="9" name="_Block / Device" descr="preencoded.png">    </p:cNvPr>
          <p:cNvPicPr>
            <a:picLocks noChangeAspect="1"/>
          </p:cNvPicPr>
          <p:nvPr/>
        </p:nvPicPr>
        <p:blipFill>
          <a:blip r:embed="rId8"/>
          <a:srcRect l="0" r="0" t="0" b="0"/>
          <a:stretch/>
        </p:blipFill>
        <p:spPr>
          <a:xfrm>
            <a:off x="13744575" y="4955239"/>
            <a:ext cx="1924050" cy="1924050"/>
          </a:xfrm>
          <a:prstGeom prst="rect">
            <a:avLst/>
          </a:prstGeom>
        </p:spPr>
      </p:pic>
      <p:pic>
        <p:nvPicPr>
          <p:cNvPr id="10" name="_Main / Flow" descr="preencoded.png">    </p:cNvPr>
          <p:cNvPicPr>
            <a:picLocks noChangeAspect="1"/>
          </p:cNvPicPr>
          <p:nvPr/>
        </p:nvPicPr>
        <p:blipFill>
          <a:blip r:embed="rId9"/>
          <a:srcRect l="0" r="0" t="0" b="0"/>
          <a:stretch/>
        </p:blipFill>
        <p:spPr>
          <a:xfrm>
            <a:off x="3171825" y="7650814"/>
            <a:ext cx="1752600" cy="514350"/>
          </a:xfrm>
          <a:prstGeom prst="rect">
            <a:avLst/>
          </a:prstGeom>
        </p:spPr>
      </p:pic>
      <p:pic>
        <p:nvPicPr>
          <p:cNvPr id="11" name="_Main / Flow" descr="preencoded.png">    </p:cNvPr>
          <p:cNvPicPr>
            <a:picLocks noChangeAspect="1"/>
          </p:cNvPicPr>
          <p:nvPr/>
        </p:nvPicPr>
        <p:blipFill>
          <a:blip r:embed="rId10"/>
          <a:srcRect l="0" r="0" t="0" b="0"/>
          <a:stretch/>
        </p:blipFill>
        <p:spPr>
          <a:xfrm>
            <a:off x="10039350" y="7650814"/>
            <a:ext cx="2028825" cy="514350"/>
          </a:xfrm>
          <a:prstGeom prst="rect">
            <a:avLst/>
          </a:prstGeom>
        </p:spPr>
      </p:pic>
      <p:pic>
        <p:nvPicPr>
          <p:cNvPr id="12" name="_Main / Flow" descr="preencoded.png">    </p:cNvPr>
          <p:cNvPicPr>
            <a:picLocks noChangeAspect="1"/>
          </p:cNvPicPr>
          <p:nvPr/>
        </p:nvPicPr>
        <p:blipFill>
          <a:blip r:embed="rId11"/>
          <a:srcRect l="0" r="0" t="0" b="0"/>
          <a:stretch/>
        </p:blipFill>
        <p:spPr>
          <a:xfrm>
            <a:off x="13049250" y="4448175"/>
            <a:ext cx="942975" cy="514350"/>
          </a:xfrm>
          <a:prstGeom prst="rect">
            <a:avLst/>
          </a:prstGeom>
        </p:spPr>
      </p:pic>
      <p:pic>
        <p:nvPicPr>
          <p:cNvPr id="13" name="_Main / Flow" descr="preencoded.png">    </p:cNvPr>
          <p:cNvPicPr>
            <a:picLocks noChangeAspect="1"/>
          </p:cNvPicPr>
          <p:nvPr/>
        </p:nvPicPr>
        <p:blipFill>
          <a:blip r:embed="rId12"/>
          <a:srcRect l="0" r="0" t="0" b="0"/>
          <a:stretch/>
        </p:blipFill>
        <p:spPr>
          <a:xfrm>
            <a:off x="7248525" y="5345764"/>
            <a:ext cx="504825" cy="1476375"/>
          </a:xfrm>
          <a:prstGeom prst="rect">
            <a:avLst/>
          </a:prstGeom>
        </p:spPr>
      </p:pic>
      <p:pic>
        <p:nvPicPr>
          <p:cNvPr id="14" name="_Main / Flow" descr="preencoded.png">    </p:cNvPr>
          <p:cNvPicPr>
            <a:picLocks noChangeAspect="1"/>
          </p:cNvPicPr>
          <p:nvPr/>
        </p:nvPicPr>
        <p:blipFill>
          <a:blip r:embed="rId13"/>
          <a:srcRect l="0" r="0" t="0" b="0"/>
          <a:stretch/>
        </p:blipFill>
        <p:spPr>
          <a:xfrm>
            <a:off x="15744825" y="3564589"/>
            <a:ext cx="514350" cy="4467225"/>
          </a:xfrm>
          <a:prstGeom prst="rect">
            <a:avLst/>
          </a:prstGeom>
        </p:spPr>
      </p:pic>
      <p:pic>
        <p:nvPicPr>
          <p:cNvPr id="15" name="_Main / Flow" descr="preencoded.png">    </p:cNvPr>
          <p:cNvPicPr>
            <a:picLocks noChangeAspect="1"/>
          </p:cNvPicPr>
          <p:nvPr/>
        </p:nvPicPr>
        <p:blipFill>
          <a:blip r:embed="rId14"/>
          <a:srcRect l="0" r="0" t="0" b="0"/>
          <a:stretch/>
        </p:blipFill>
        <p:spPr>
          <a:xfrm>
            <a:off x="8382000" y="2400300"/>
            <a:ext cx="6943725" cy="514350"/>
          </a:xfrm>
          <a:prstGeom prst="rect">
            <a:avLst/>
          </a:prstGeom>
        </p:spPr>
      </p:pic>
      <p:pic>
        <p:nvPicPr>
          <p:cNvPr id="16" name="_Main / Flow" descr="preencoded.png">    </p:cNvPr>
          <p:cNvPicPr>
            <a:picLocks noChangeAspect="1"/>
          </p:cNvPicPr>
          <p:nvPr/>
        </p:nvPicPr>
        <p:blipFill>
          <a:blip r:embed="rId15"/>
          <a:srcRect l="0" r="0" t="0" b="0"/>
          <a:stretch/>
        </p:blipFill>
        <p:spPr>
          <a:xfrm>
            <a:off x="8401050" y="2781300"/>
            <a:ext cx="4029075" cy="514350"/>
          </a:xfrm>
          <a:prstGeom prst="rect">
            <a:avLst/>
          </a:prstGeom>
        </p:spPr>
      </p:pic>
      <p:pic>
        <p:nvPicPr>
          <p:cNvPr id="17" name="_Main / Flow" descr="preencoded.png">    </p:cNvPr>
          <p:cNvPicPr>
            <a:picLocks noChangeAspect="1"/>
          </p:cNvPicPr>
          <p:nvPr/>
        </p:nvPicPr>
        <p:blipFill>
          <a:blip r:embed="rId16"/>
          <a:srcRect l="0" r="0" t="0" b="0"/>
          <a:stretch/>
        </p:blipFill>
        <p:spPr>
          <a:xfrm>
            <a:off x="6124575" y="4450414"/>
            <a:ext cx="742950" cy="514350"/>
          </a:xfrm>
          <a:prstGeom prst="rect">
            <a:avLst/>
          </a:prstGeom>
        </p:spPr>
      </p:pic>
      <p:pic>
        <p:nvPicPr>
          <p:cNvPr id="18" name="_Main / Flow" descr="preencoded.png">    </p:cNvPr>
          <p:cNvPicPr>
            <a:picLocks noChangeAspect="1"/>
          </p:cNvPicPr>
          <p:nvPr/>
        </p:nvPicPr>
        <p:blipFill>
          <a:blip r:embed="rId17"/>
          <a:srcRect l="0" r="0" t="0" b="0"/>
          <a:stretch/>
        </p:blipFill>
        <p:spPr>
          <a:xfrm>
            <a:off x="8220075" y="4438650"/>
            <a:ext cx="714375" cy="514350"/>
          </a:xfrm>
          <a:prstGeom prst="rect">
            <a:avLst/>
          </a:prstGeom>
        </p:spPr>
      </p:pic>
      <p:pic>
        <p:nvPicPr>
          <p:cNvPr id="19" name="_Main / Flow" descr="preencoded.png">    </p:cNvPr>
          <p:cNvPicPr>
            <a:picLocks noChangeAspect="1"/>
          </p:cNvPicPr>
          <p:nvPr/>
        </p:nvPicPr>
        <p:blipFill>
          <a:blip r:embed="rId18"/>
          <a:srcRect l="0" r="0" t="0" b="0"/>
          <a:stretch/>
        </p:blipFill>
        <p:spPr>
          <a:xfrm>
            <a:off x="14449425" y="6534150"/>
            <a:ext cx="514350" cy="752475"/>
          </a:xfrm>
          <a:prstGeom prst="rect">
            <a:avLst/>
          </a:prstGeom>
        </p:spPr>
      </p:pic>
      <p:pic>
        <p:nvPicPr>
          <p:cNvPr id="20" name="_Main / Flow" descr="preencoded.png">    </p:cNvPr>
          <p:cNvPicPr>
            <a:picLocks noChangeAspect="1"/>
          </p:cNvPicPr>
          <p:nvPr/>
        </p:nvPicPr>
        <p:blipFill>
          <a:blip r:embed="rId19"/>
          <a:srcRect l="0" r="0" t="0" b="0"/>
          <a:stretch/>
        </p:blipFill>
        <p:spPr>
          <a:xfrm>
            <a:off x="2028825" y="2821639"/>
            <a:ext cx="514350" cy="1114425"/>
          </a:xfrm>
          <a:prstGeom prst="rect">
            <a:avLst/>
          </a:prstGeom>
        </p:spPr>
      </p:pic>
      <p:pic>
        <p:nvPicPr>
          <p:cNvPr id="21" name="_Main / Flow" descr="preencoded.png">    </p:cNvPr>
          <p:cNvPicPr>
            <a:picLocks noChangeAspect="1"/>
          </p:cNvPicPr>
          <p:nvPr/>
        </p:nvPicPr>
        <p:blipFill>
          <a:blip r:embed="rId20"/>
          <a:srcRect l="0" r="0" t="0" b="0"/>
          <a:stretch/>
        </p:blipFill>
        <p:spPr>
          <a:xfrm>
            <a:off x="2028825" y="5429250"/>
            <a:ext cx="514350" cy="1733550"/>
          </a:xfrm>
          <a:prstGeom prst="rect">
            <a:avLst/>
          </a:prstGeom>
        </p:spPr>
      </p:pic>
      <p:pic>
        <p:nvPicPr>
          <p:cNvPr id="22" name="_Main / Flow" descr="preencoded.png">    </p:cNvPr>
          <p:cNvPicPr>
            <a:picLocks noChangeAspect="1"/>
          </p:cNvPicPr>
          <p:nvPr/>
        </p:nvPicPr>
        <p:blipFill>
          <a:blip r:embed="rId21"/>
          <a:srcRect l="0" r="0" t="0" b="0"/>
          <a:stretch/>
        </p:blipFill>
        <p:spPr>
          <a:xfrm>
            <a:off x="2209800" y="2638425"/>
            <a:ext cx="4391025" cy="514350"/>
          </a:xfrm>
          <a:prstGeom prst="rect">
            <a:avLst/>
          </a:prstGeom>
        </p:spPr>
      </p:pic>
      <p:pic>
        <p:nvPicPr>
          <p:cNvPr id="23" name="_Main / Flow" descr="preencoded.png">    </p:cNvPr>
          <p:cNvPicPr>
            <a:picLocks noChangeAspect="1"/>
          </p:cNvPicPr>
          <p:nvPr/>
        </p:nvPicPr>
        <p:blipFill>
          <a:blip r:embed="rId22"/>
          <a:srcRect l="0" r="0" t="0" b="0"/>
          <a:stretch/>
        </p:blipFill>
        <p:spPr>
          <a:xfrm>
            <a:off x="15497175" y="7698439"/>
            <a:ext cx="581025" cy="504825"/>
          </a:xfrm>
          <a:prstGeom prst="rect">
            <a:avLst/>
          </a:prstGeom>
        </p:spPr>
      </p:pic>
      <p:pic>
        <p:nvPicPr>
          <p:cNvPr id="24" name="_Main / Flow" descr="preencoded.png">    </p:cNvPr>
          <p:cNvPicPr>
            <a:picLocks noChangeAspect="1"/>
          </p:cNvPicPr>
          <p:nvPr/>
        </p:nvPicPr>
        <p:blipFill>
          <a:blip r:embed="rId23"/>
          <a:srcRect l="0" r="0" t="0" b="0"/>
          <a:stretch/>
        </p:blipFill>
        <p:spPr>
          <a:xfrm>
            <a:off x="12868275" y="4629150"/>
            <a:ext cx="514350" cy="2657475"/>
          </a:xfrm>
          <a:prstGeom prst="rect">
            <a:avLst/>
          </a:prstGeom>
        </p:spPr>
      </p:pic>
      <p:pic>
        <p:nvPicPr>
          <p:cNvPr id="25" name="_Main / Flow" descr="preencoded.png">    </p:cNvPr>
          <p:cNvPicPr>
            <a:picLocks noChangeAspect="1"/>
          </p:cNvPicPr>
          <p:nvPr/>
        </p:nvPicPr>
        <p:blipFill>
          <a:blip r:embed="rId24"/>
          <a:srcRect l="0" r="0" t="0" b="0"/>
          <a:stretch/>
        </p:blipFill>
        <p:spPr>
          <a:xfrm>
            <a:off x="12096750" y="2962275"/>
            <a:ext cx="514350" cy="4324350"/>
          </a:xfrm>
          <a:prstGeom prst="rect">
            <a:avLst/>
          </a:prstGeom>
        </p:spPr>
      </p:pic>
      <p:pic>
        <p:nvPicPr>
          <p:cNvPr id="26" name="_Main / Flow" descr="preencoded.png">    </p:cNvPr>
          <p:cNvPicPr>
            <a:picLocks noChangeAspect="1"/>
          </p:cNvPicPr>
          <p:nvPr/>
        </p:nvPicPr>
        <p:blipFill>
          <a:blip r:embed="rId25"/>
          <a:srcRect l="0" r="0" t="0" b="0"/>
          <a:stretch/>
        </p:blipFill>
        <p:spPr>
          <a:xfrm>
            <a:off x="7543800" y="7603189"/>
            <a:ext cx="1133475" cy="657225"/>
          </a:xfrm>
          <a:prstGeom prst="rect">
            <a:avLst/>
          </a:prstGeom>
        </p:spPr>
      </p:pic>
      <p:pic>
        <p:nvPicPr>
          <p:cNvPr id="27" name="_Main / Flow" descr="preencoded.png">    </p:cNvPr>
          <p:cNvPicPr>
            <a:picLocks noChangeAspect="1"/>
          </p:cNvPicPr>
          <p:nvPr/>
        </p:nvPicPr>
        <p:blipFill>
          <a:blip r:embed="rId26"/>
          <a:srcRect l="0" r="0" t="0" b="0"/>
          <a:stretch/>
        </p:blipFill>
        <p:spPr>
          <a:xfrm>
            <a:off x="6324600" y="7603189"/>
            <a:ext cx="1123950" cy="657225"/>
          </a:xfrm>
          <a:prstGeom prst="rect">
            <a:avLst/>
          </a:prstGeom>
        </p:spPr>
      </p:pic>
      <p:pic>
        <p:nvPicPr>
          <p:cNvPr id="28" name="_Block / Default" descr="preencoded.png">    </p:cNvPr>
          <p:cNvPicPr>
            <a:picLocks noChangeAspect="1"/>
          </p:cNvPicPr>
          <p:nvPr/>
        </p:nvPicPr>
        <p:blipFill>
          <a:blip r:embed="rId27"/>
          <a:srcRect l="0" r="0" t="0" b="0"/>
          <a:stretch/>
        </p:blipFill>
        <p:spPr>
          <a:xfrm>
            <a:off x="1323975" y="6917389"/>
            <a:ext cx="1924050" cy="1933575"/>
          </a:xfrm>
          <a:prstGeom prst="rect">
            <a:avLst/>
          </a:prstGeom>
        </p:spPr>
      </p:pic>
      <p:pic>
        <p:nvPicPr>
          <p:cNvPr id="29" name="_Block / Default" descr="preencoded.png">    </p:cNvPr>
          <p:cNvPicPr>
            <a:picLocks noChangeAspect="1"/>
          </p:cNvPicPr>
          <p:nvPr/>
        </p:nvPicPr>
        <p:blipFill>
          <a:blip r:embed="rId28"/>
          <a:srcRect l="0" r="0" t="0" b="0"/>
          <a:stretch/>
        </p:blipFill>
        <p:spPr>
          <a:xfrm>
            <a:off x="1323975" y="3736039"/>
            <a:ext cx="1924050" cy="1924050"/>
          </a:xfrm>
          <a:prstGeom prst="rect">
            <a:avLst/>
          </a:prstGeom>
        </p:spPr>
      </p:pic>
      <p:pic>
        <p:nvPicPr>
          <p:cNvPr id="30" name="_Block / Default" descr="preencoded.png">    </p:cNvPr>
          <p:cNvPicPr>
            <a:picLocks noChangeAspect="1"/>
          </p:cNvPicPr>
          <p:nvPr/>
        </p:nvPicPr>
        <p:blipFill>
          <a:blip r:embed="rId29"/>
          <a:srcRect l="0" r="0" t="0" b="0"/>
          <a:stretch/>
        </p:blipFill>
        <p:spPr>
          <a:xfrm>
            <a:off x="11772900" y="7019925"/>
            <a:ext cx="1933575" cy="1924050"/>
          </a:xfrm>
          <a:prstGeom prst="rect">
            <a:avLst/>
          </a:prstGeom>
        </p:spPr>
      </p:pic>
      <p:pic>
        <p:nvPicPr>
          <p:cNvPr id="31" name="_Block / Default" descr="preencoded.png">    </p:cNvPr>
          <p:cNvPicPr>
            <a:picLocks noChangeAspect="1"/>
          </p:cNvPicPr>
          <p:nvPr/>
        </p:nvPicPr>
        <p:blipFill>
          <a:blip r:embed="rId30"/>
          <a:srcRect l="0" r="0" t="0" b="0"/>
          <a:stretch/>
        </p:blipFill>
        <p:spPr>
          <a:xfrm>
            <a:off x="6572250" y="1933575"/>
            <a:ext cx="1933575" cy="1924050"/>
          </a:xfrm>
          <a:prstGeom prst="rect">
            <a:avLst/>
          </a:prstGeom>
        </p:spPr>
      </p:pic>
      <p:pic>
        <p:nvPicPr>
          <p:cNvPr id="32" name="_Block / Default" descr="preencoded.png">    </p:cNvPr>
          <p:cNvPicPr>
            <a:picLocks noChangeAspect="1"/>
          </p:cNvPicPr>
          <p:nvPr/>
        </p:nvPicPr>
        <p:blipFill>
          <a:blip r:embed="rId31"/>
          <a:srcRect l="0" r="0" t="0" b="0"/>
          <a:stretch/>
        </p:blipFill>
        <p:spPr>
          <a:xfrm>
            <a:off x="13763625" y="6993589"/>
            <a:ext cx="1924050" cy="1924050"/>
          </a:xfrm>
          <a:prstGeom prst="rect">
            <a:avLst/>
          </a:prstGeom>
        </p:spPr>
      </p:pic>
      <p:pic>
        <p:nvPicPr>
          <p:cNvPr id="33" name="Live / undefined / Glyph: undefined" descr="preencoded.png">    </p:cNvPr>
          <p:cNvPicPr>
            <a:picLocks noChangeAspect="1"/>
          </p:cNvPicPr>
          <p:nvPr/>
        </p:nvPicPr>
        <p:blipFill>
          <a:blip r:embed="rId32"/>
          <a:srcRect l="0" r="0" t="0" b="0"/>
          <a:stretch/>
        </p:blipFill>
        <p:spPr>
          <a:xfrm>
            <a:off x="5448300" y="6907864"/>
            <a:ext cx="638175" cy="647700"/>
          </a:xfrm>
          <a:prstGeom prst="rect">
            <a:avLst/>
          </a:prstGeom>
        </p:spPr>
      </p:pic>
      <p:pic>
        <p:nvPicPr>
          <p:cNvPr id="34" name="Vector" descr="preencoded.png">    </p:cNvPr>
          <p:cNvPicPr>
            <a:picLocks noChangeAspect="1"/>
          </p:cNvPicPr>
          <p:nvPr/>
        </p:nvPicPr>
        <p:blipFill>
          <a:blip r:embed="rId33"/>
          <a:srcRect l="0" r="0" t="0" b="0"/>
          <a:stretch/>
        </p:blipFill>
        <p:spPr>
          <a:xfrm>
            <a:off x="3924300" y="7488889"/>
            <a:ext cx="209550" cy="152400"/>
          </a:xfrm>
          <a:prstGeom prst="rect">
            <a:avLst/>
          </a:prstGeom>
        </p:spPr>
      </p:pic>
      <p:pic>
        <p:nvPicPr>
          <p:cNvPr id="35" name="Group 91" descr="preencoded.png">    </p:cNvPr>
          <p:cNvPicPr>
            <a:picLocks noChangeAspect="1"/>
          </p:cNvPicPr>
          <p:nvPr/>
        </p:nvPicPr>
        <p:blipFill>
          <a:blip r:embed="rId34"/>
          <a:srcRect l="0" r="0" t="0" b="0"/>
          <a:stretch/>
        </p:blipFill>
        <p:spPr>
          <a:xfrm>
            <a:off x="6699877" y="4622099"/>
            <a:ext cx="102382" cy="171305"/>
          </a:xfrm>
          <a:prstGeom prst="rect">
            <a:avLst/>
          </a:prstGeom>
        </p:spPr>
      </p:pic>
      <p:pic>
        <p:nvPicPr>
          <p:cNvPr id="36" name="Vector" descr="preencoded.png">    </p:cNvPr>
          <p:cNvPicPr>
            <a:picLocks noChangeAspect="1"/>
          </p:cNvPicPr>
          <p:nvPr/>
        </p:nvPicPr>
        <p:blipFill>
          <a:blip r:embed="rId35"/>
          <a:srcRect l="0" r="0" t="0" b="0"/>
          <a:stretch/>
        </p:blipFill>
        <p:spPr>
          <a:xfrm>
            <a:off x="17002125" y="9401175"/>
            <a:ext cx="247650" cy="247650"/>
          </a:xfrm>
          <a:prstGeom prst="rect">
            <a:avLst/>
          </a:prstGeom>
        </p:spPr>
      </p:pic>
      <p:pic>
        <p:nvPicPr>
          <p:cNvPr id="37" name="Frame 1" descr="preencoded.png">    </p:cNvPr>
          <p:cNvPicPr>
            <a:picLocks noChangeAspect="1"/>
          </p:cNvPicPr>
          <p:nvPr/>
        </p:nvPicPr>
        <p:blipFill>
          <a:blip r:embed="rId36"/>
          <a:srcRect l="0" r="0" t="0" b="0"/>
          <a:stretch/>
        </p:blipFill>
        <p:spPr>
          <a:xfrm>
            <a:off x="762000" y="9382125"/>
            <a:ext cx="523875" cy="285750"/>
          </a:xfrm>
          <a:prstGeom prst="rect">
            <a:avLst/>
          </a:prstGeom>
        </p:spPr>
      </p:pic>
      <p:sp>
        <p:nvSpPr>
          <p:cNvPr id="38" name="Label"/>
          <p:cNvSpPr/>
          <p:nvPr/>
        </p:nvSpPr>
        <p:spPr>
          <a:xfrm>
            <a:off x="5086350" y="4371975"/>
            <a:ext cx="809625" cy="666750"/>
          </a:xfrm>
          <a:prstGeom prst="rect">
            <a:avLst/>
          </a:prstGeom>
          <a:noFill/>
          <a:ln/>
        </p:spPr>
        <p:txBody>
          <a:bodyPr wrap="square" lIns="0" tIns="0" rIns="0" bIns="0" rtlCol="0" anchor="ctr"/>
          <a:lstStyle/>
          <a:p>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f</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w</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endParaRPr lang="en-US" sz="900" dirty="0"/>
          </a:p>
        </p:txBody>
      </p:sp>
      <p:sp>
        <p:nvSpPr>
          <p:cNvPr id="39" name="Label"/>
          <p:cNvSpPr/>
          <p:nvPr/>
        </p:nvSpPr>
        <p:spPr>
          <a:xfrm>
            <a:off x="7115175" y="4371975"/>
            <a:ext cx="809625" cy="666750"/>
          </a:xfrm>
          <a:prstGeom prst="rect">
            <a:avLst/>
          </a:prstGeom>
          <a:noFill/>
          <a:ln/>
        </p:spPr>
        <p:txBody>
          <a:bodyPr wrap="square" lIns="0" tIns="0" rIns="0" bIns="0" rtlCol="0" anchor="ctr"/>
          <a:lstStyle/>
          <a:p>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C</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l</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p</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l</a:t>
            </a:r>
            <a:endParaRPr lang="en-US" sz="900" dirty="0"/>
          </a:p>
        </p:txBody>
      </p:sp>
      <p:sp>
        <p:nvSpPr>
          <p:cNvPr id="40" name="Label"/>
          <p:cNvSpPr/>
          <p:nvPr/>
        </p:nvSpPr>
        <p:spPr>
          <a:xfrm>
            <a:off x="9134475" y="4371975"/>
            <a:ext cx="809625" cy="666750"/>
          </a:xfrm>
          <a:prstGeom prst="rect">
            <a:avLst/>
          </a:prstGeom>
          <a:noFill/>
          <a:ln/>
        </p:spPr>
        <p:txBody>
          <a:bodyPr wrap="square" lIns="0" tIns="0" rIns="0" bIns="0" rtlCol="0" anchor="ctr"/>
          <a:lstStyle/>
          <a:p>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m</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m</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g</a:t>
            </a:r>
            <a:endParaRPr lang="en-US" sz="900" dirty="0"/>
          </a:p>
        </p:txBody>
      </p:sp>
      <p:sp>
        <p:nvSpPr>
          <p:cNvPr id="41" name="Label"/>
          <p:cNvSpPr/>
          <p:nvPr/>
        </p:nvSpPr>
        <p:spPr>
          <a:xfrm>
            <a:off x="14306550" y="4374214"/>
            <a:ext cx="809625" cy="666750"/>
          </a:xfrm>
          <a:prstGeom prst="rect">
            <a:avLst/>
          </a:prstGeom>
          <a:noFill/>
          <a:ln/>
        </p:spPr>
        <p:txBody>
          <a:bodyPr wrap="square" lIns="0" tIns="0" rIns="0" bIns="0" rtlCol="0" anchor="ctr"/>
          <a:lstStyle/>
          <a:p>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v</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m</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s</a:t>
            </a:r>
            <a:endParaRPr lang="en-US" sz="900" dirty="0"/>
          </a:p>
        </p:txBody>
      </p:sp>
      <p:sp>
        <p:nvSpPr>
          <p:cNvPr id="42" name="Label"/>
          <p:cNvSpPr/>
          <p:nvPr/>
        </p:nvSpPr>
        <p:spPr>
          <a:xfrm>
            <a:off x="15601950" y="2583514"/>
            <a:ext cx="809625" cy="666750"/>
          </a:xfrm>
          <a:prstGeom prst="rect">
            <a:avLst/>
          </a:prstGeom>
          <a:noFill/>
          <a:ln/>
        </p:spPr>
        <p:txBody>
          <a:bodyPr wrap="square" lIns="0" tIns="0" rIns="0" bIns="0" rtlCol="0" anchor="ctr"/>
          <a:lstStyle/>
          <a:p>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Q</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u</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l</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y</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c</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l</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 </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y</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m</a:t>
            </a:r>
            <a:endParaRPr lang="en-US" sz="900" dirty="0"/>
          </a:p>
        </p:txBody>
      </p:sp>
      <p:sp>
        <p:nvSpPr>
          <p:cNvPr id="43" name="Label"/>
          <p:cNvSpPr/>
          <p:nvPr/>
        </p:nvSpPr>
        <p:spPr>
          <a:xfrm>
            <a:off x="14306550" y="5593414"/>
            <a:ext cx="809625" cy="666750"/>
          </a:xfrm>
          <a:prstGeom prst="rect">
            <a:avLst/>
          </a:prstGeom>
          <a:noFill/>
          <a:ln/>
        </p:spPr>
        <p:txBody>
          <a:bodyPr wrap="square" lIns="0" tIns="0" rIns="0" bIns="0" rtlCol="0" anchor="ctr"/>
          <a:lstStyle/>
          <a:p>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D</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s</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f</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c</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n</a:t>
            </a:r>
            <a:endParaRPr lang="en-US" sz="900" dirty="0"/>
          </a:p>
        </p:txBody>
      </p:sp>
      <p:sp>
        <p:nvSpPr>
          <p:cNvPr id="44" name="Membrane bioreactor"/>
          <p:cNvSpPr/>
          <p:nvPr/>
        </p:nvSpPr>
        <p:spPr>
          <a:xfrm>
            <a:off x="6619875" y="7193614"/>
            <a:ext cx="1838325" cy="180975"/>
          </a:xfrm>
          <a:prstGeom prst="rect">
            <a:avLst/>
          </a:prstGeom>
          <a:noFill/>
          <a:ln/>
        </p:spPr>
        <p:txBody>
          <a:bodyPr wrap="square" lIns="0" tIns="0" rIns="0" bIns="0" rtlCol="0" anchor="ctr"/>
          <a:lstStyle/>
          <a:p>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M</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m</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b</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n</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 </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b</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c</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t</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1200" dirty="0">
                <a:solidFill>
                  <a:srgbClr val="121212"/>
                </a:solidFill>
                <a:latin typeface="Inter Semi Bold" pitchFamily="34" charset="0"/>
                <a:ea typeface="Inter Semi Bold" pitchFamily="34" charset="-122"/>
                <a:cs typeface="Inter Semi Bold" pitchFamily="34" charset="-120"/>
              </a:rPr>
              <a:t>r</a:t>
            </a:r>
            <a:endParaRPr lang="en-US" sz="1200" dirty="0"/>
          </a:p>
        </p:txBody>
      </p:sp>
      <p:sp>
        <p:nvSpPr>
          <p:cNvPr id="45" name="Anoxic"/>
          <p:cNvSpPr/>
          <p:nvPr/>
        </p:nvSpPr>
        <p:spPr>
          <a:xfrm>
            <a:off x="5648325" y="7784164"/>
            <a:ext cx="485775" cy="200025"/>
          </a:xfrm>
          <a:prstGeom prst="rect">
            <a:avLst/>
          </a:prstGeom>
          <a:noFill/>
          <a:ln/>
        </p:spPr>
        <p:txBody>
          <a:bodyPr wrap="square" lIns="0" tIns="0" rIns="0" bIns="0" rtlCol="0" anchor="ctr"/>
          <a:lstStyle/>
          <a:p>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n</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x</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c</a:t>
            </a:r>
            <a:endParaRPr lang="en-US" sz="900" dirty="0"/>
          </a:p>
        </p:txBody>
      </p:sp>
      <p:sp>
        <p:nvSpPr>
          <p:cNvPr id="46" name="Aerobic"/>
          <p:cNvSpPr/>
          <p:nvPr/>
        </p:nvSpPr>
        <p:spPr>
          <a:xfrm>
            <a:off x="8820150" y="7784164"/>
            <a:ext cx="542925" cy="200025"/>
          </a:xfrm>
          <a:prstGeom prst="rect">
            <a:avLst/>
          </a:prstGeom>
          <a:noFill/>
          <a:ln/>
        </p:spPr>
        <p:txBody>
          <a:bodyPr wrap="square" lIns="0" tIns="0" rIns="0" bIns="0" rtlCol="0" anchor="ctr"/>
          <a:lstStyle/>
          <a:p>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A</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e</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r</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o</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b</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i</a:t>
            </a:r>
            <a:pPr algn="ctr" indent="0" marL="0">
              <a:lnSpc>
                <a:spcPts val="1148"/>
              </a:lnSpc>
              <a:buNone/>
            </a:pPr>
            <a:r>
              <a:rPr lang="en-US" sz="900" dirty="0">
                <a:solidFill>
                  <a:srgbClr val="121212"/>
                </a:solidFill>
                <a:latin typeface="Inter Semi Bold" pitchFamily="34" charset="0"/>
                <a:ea typeface="Inter Semi Bold" pitchFamily="34" charset="-122"/>
                <a:cs typeface="Inter Semi Bold" pitchFamily="34" charset="-120"/>
              </a:rPr>
              <a:t>c</a:t>
            </a:r>
            <a:endParaRPr lang="en-US" sz="900" dirty="0"/>
          </a:p>
        </p:txBody>
      </p:sp>
      <p:sp>
        <p:nvSpPr>
          <p:cNvPr id="47" name="Label"/>
          <p:cNvSpPr/>
          <p:nvPr/>
        </p:nvSpPr>
        <p:spPr>
          <a:xfrm>
            <a:off x="1781175" y="7717489"/>
            <a:ext cx="1019175" cy="342900"/>
          </a:xfrm>
          <a:prstGeom prst="rect">
            <a:avLst/>
          </a:prstGeom>
          <a:noFill/>
          <a:ln/>
        </p:spPr>
        <p:txBody>
          <a:bodyPr wrap="square" lIns="0" tIns="0" rIns="0" bIns="0" rtlCol="0" anchor="ctr"/>
          <a:lstStyle/>
          <a:p>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M</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c</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h</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n</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i</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c</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l</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 </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r</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m</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n</a:t>
            </a:r>
            <a:pPr algn="ctr" indent="0" marL="0">
              <a:lnSpc>
                <a:spcPts val="1148"/>
              </a:lnSpc>
              <a:buNone/>
            </a:pPr>
            <a:r>
              <a:rPr lang="en-US" sz="1050" dirty="0">
                <a:solidFill>
                  <a:srgbClr val="FFFFFF"/>
                </a:solidFill>
                <a:latin typeface="Inter Semi Bold" pitchFamily="34" charset="0"/>
                <a:ea typeface="Inter Semi Bold" pitchFamily="34" charset="-122"/>
                <a:cs typeface="Inter Semi Bold" pitchFamily="34" charset="-120"/>
              </a:rPr>
              <a:t>t</a:t>
            </a:r>
            <a:endParaRPr lang="en-US" sz="1050" dirty="0"/>
          </a:p>
        </p:txBody>
      </p:sp>
      <p:sp>
        <p:nvSpPr>
          <p:cNvPr id="48" name="Label"/>
          <p:cNvSpPr/>
          <p:nvPr/>
        </p:nvSpPr>
        <p:spPr>
          <a:xfrm>
            <a:off x="1781175" y="4612339"/>
            <a:ext cx="1019175" cy="171450"/>
          </a:xfrm>
          <a:prstGeom prst="rect">
            <a:avLst/>
          </a:prstGeom>
          <a:noFill/>
          <a:ln/>
        </p:spPr>
        <p:txBody>
          <a:bodyPr wrap="square" lIns="0" tIns="0" rIns="0" bIns="0" rtlCol="0" anchor="ctr"/>
          <a:lstStyle/>
          <a:p>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s</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r</a:t>
            </a:r>
            <a:endParaRPr lang="en-US" sz="1200" dirty="0"/>
          </a:p>
        </p:txBody>
      </p:sp>
      <p:sp>
        <p:nvSpPr>
          <p:cNvPr id="49" name="Label"/>
          <p:cNvSpPr/>
          <p:nvPr/>
        </p:nvSpPr>
        <p:spPr>
          <a:xfrm>
            <a:off x="12230100" y="7810500"/>
            <a:ext cx="1028700" cy="342900"/>
          </a:xfrm>
          <a:prstGeom prst="rect">
            <a:avLst/>
          </a:prstGeom>
          <a:noFill/>
          <a:ln/>
        </p:spPr>
        <p:txBody>
          <a:bodyPr wrap="square" lIns="0" tIns="0" rIns="0" bIns="0" rtlCol="0" anchor="ctr"/>
          <a:lstStyle/>
          <a:p>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N</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o</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n</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p</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o</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b</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l</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 </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r</a:t>
            </a:r>
            <a:endParaRPr lang="en-US" sz="1200" dirty="0"/>
          </a:p>
        </p:txBody>
      </p:sp>
      <p:sp>
        <p:nvSpPr>
          <p:cNvPr id="50" name="Label"/>
          <p:cNvSpPr/>
          <p:nvPr/>
        </p:nvSpPr>
        <p:spPr>
          <a:xfrm>
            <a:off x="7029450" y="2809875"/>
            <a:ext cx="1028700" cy="171450"/>
          </a:xfrm>
          <a:prstGeom prst="rect">
            <a:avLst/>
          </a:prstGeom>
          <a:noFill/>
          <a:ln/>
        </p:spPr>
        <p:txBody>
          <a:bodyPr wrap="square" lIns="0" tIns="0" rIns="0" bIns="0" rtlCol="0" anchor="ctr"/>
          <a:lstStyle/>
          <a:p>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r</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 </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r</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u</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s</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endParaRPr lang="en-US" sz="1200" dirty="0"/>
          </a:p>
        </p:txBody>
      </p:sp>
      <p:sp>
        <p:nvSpPr>
          <p:cNvPr id="51" name="Label"/>
          <p:cNvSpPr/>
          <p:nvPr/>
        </p:nvSpPr>
        <p:spPr>
          <a:xfrm>
            <a:off x="14220825" y="7784164"/>
            <a:ext cx="1019175" cy="342900"/>
          </a:xfrm>
          <a:prstGeom prst="rect">
            <a:avLst/>
          </a:prstGeom>
          <a:noFill/>
          <a:ln/>
        </p:spPr>
        <p:txBody>
          <a:bodyPr wrap="square" lIns="0" tIns="0" rIns="0" bIns="0" rtlCol="0" anchor="ctr"/>
          <a:lstStyle/>
          <a:p>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P</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o</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b</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l</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 </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w</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a</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t</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e</a:t>
            </a:r>
            <a:pPr algn="ctr" indent="0" marL="0">
              <a:lnSpc>
                <a:spcPts val="1148"/>
              </a:lnSpc>
              <a:buNone/>
            </a:pPr>
            <a:r>
              <a:rPr lang="en-US" sz="1200" dirty="0">
                <a:solidFill>
                  <a:srgbClr val="FFFFFF"/>
                </a:solidFill>
                <a:latin typeface="Inter Semi Bold" pitchFamily="34" charset="0"/>
                <a:ea typeface="Inter Semi Bold" pitchFamily="34" charset="-122"/>
                <a:cs typeface="Inter Semi Bold" pitchFamily="34" charset="-120"/>
              </a:rPr>
              <a:t>r</a:t>
            </a:r>
            <a:endParaRPr lang="en-US" sz="1200" dirty="0"/>
          </a:p>
        </p:txBody>
      </p:sp>
      <p:sp>
        <p:nvSpPr>
          <p:cNvPr id="52" name="Technology"/>
          <p:cNvSpPr/>
          <p:nvPr/>
        </p:nvSpPr>
        <p:spPr>
          <a:xfrm>
            <a:off x="962025" y="1095375"/>
            <a:ext cx="3581400" cy="685800"/>
          </a:xfrm>
          <a:prstGeom prst="rect">
            <a:avLst/>
          </a:prstGeom>
          <a:noFill/>
          <a:ln/>
        </p:spPr>
        <p:txBody>
          <a:bodyPr wrap="square" lIns="0" tIns="0" rIns="0" bIns="0" rtlCol="0" anchor="t"/>
          <a:lstStyle/>
          <a:p>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T</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e</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c</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h</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n</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l</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o</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g</a:t>
            </a:r>
            <a:pPr algn="l" indent="0" marL="0">
              <a:lnSpc>
                <a:spcPts val="4610"/>
              </a:lnSpc>
              <a:buNone/>
            </a:pPr>
            <a:r>
              <a:rPr lang="en-US" sz="4800" b="1" dirty="0">
                <a:solidFill>
                  <a:srgbClr val="131313"/>
                </a:solidFill>
                <a:latin typeface="Manrope Bold" pitchFamily="34" charset="0"/>
                <a:ea typeface="Manrope Bold" pitchFamily="34" charset="-122"/>
                <a:cs typeface="Manrope Bold" pitchFamily="34" charset="-120"/>
              </a:rPr>
              <a:t>y</a:t>
            </a:r>
            <a:endParaRPr lang="en-US" sz="4800" dirty="0"/>
          </a:p>
        </p:txBody>
      </p:sp>
      <p:sp>
        <p:nvSpPr>
          <p:cNvPr id="53" name="name_07"/>
          <p:cNvSpPr/>
          <p:nvPr/>
        </p:nvSpPr>
        <p:spPr>
          <a:xfrm>
            <a:off x="904875" y="9429750"/>
            <a:ext cx="295275" cy="190500"/>
          </a:xfrm>
          <a:prstGeom prst="rect">
            <a:avLst/>
          </a:prstGeom>
          <a:noFill/>
          <a:ln/>
        </p:spPr>
        <p:txBody>
          <a:bodyPr wrap="square" lIns="0" tIns="0" rIns="0" bIns="0" rtlCol="0" anchor="t"/>
          <a:lstStyle/>
          <a:p>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0</a:t>
            </a:r>
            <a:pPr algn="l" indent="0" marL="0">
              <a:lnSpc>
                <a:spcPts val="1275"/>
              </a:lnSpc>
              <a:buNone/>
            </a:pPr>
            <a:r>
              <a:rPr lang="en-US" sz="1500" b="1" spc="75" kern="0" dirty="0">
                <a:solidFill>
                  <a:srgbClr val="0C0C0C"/>
                </a:solidFill>
                <a:latin typeface="Manrope Bold" pitchFamily="34" charset="0"/>
                <a:ea typeface="Manrope Bold" pitchFamily="34" charset="-122"/>
                <a:cs typeface="Manrope Bold" pitchFamily="34" charset="-120"/>
              </a:rPr>
              <a:t>7</a:t>
            </a:r>
            <a:endParaRPr lang="en-US"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van-bandura-FzFU9nlFpmg-unsplash 2" descr="preencoded.png">    </p:cNvPr>
          <p:cNvPicPr>
            <a:picLocks noChangeAspect="1"/>
          </p:cNvPicPr>
          <p:nvPr/>
        </p:nvPicPr>
        <p:blipFill>
          <a:blip r:embed="rId1"/>
          <a:srcRect l="0" r="0" t="0" b="0"/>
          <a:stretch/>
        </p:blipFill>
        <p:spPr>
          <a:xfrm>
            <a:off x="0" y="0"/>
            <a:ext cx="18288000" cy="10287000"/>
          </a:xfrm>
          <a:prstGeom prst="rect">
            <a:avLst/>
          </a:prstGeom>
        </p:spPr>
      </p:pic>
      <p:pic>
        <p:nvPicPr>
          <p:cNvPr id="3" name="Rectangle 171" descr="preencoded.png">    </p:cNvPr>
          <p:cNvPicPr>
            <a:picLocks noChangeAspect="1"/>
          </p:cNvPicPr>
          <p:nvPr/>
        </p:nvPicPr>
        <p:blipFill>
          <a:blip r:embed="rId2"/>
          <a:srcRect l="0" r="0" t="0" b="0"/>
          <a:stretch/>
        </p:blipFill>
        <p:spPr>
          <a:xfrm>
            <a:off x="0" y="0"/>
            <a:ext cx="18288000" cy="10287000"/>
          </a:xfrm>
          <a:prstGeom prst="rect">
            <a:avLst/>
          </a:prstGeom>
        </p:spPr>
      </p:pic>
      <p:pic>
        <p:nvPicPr>
          <p:cNvPr id="4" name="Call / undefined / Glyph: undefined" descr="preencoded.png">    </p:cNvPr>
          <p:cNvPicPr>
            <a:picLocks noChangeAspect="1"/>
          </p:cNvPicPr>
          <p:nvPr/>
        </p:nvPicPr>
        <p:blipFill>
          <a:blip r:embed="rId3"/>
          <a:srcRect l="0" r="0" t="0" b="0"/>
          <a:stretch/>
        </p:blipFill>
        <p:spPr>
          <a:xfrm>
            <a:off x="962025" y="5981700"/>
            <a:ext cx="276225" cy="266700"/>
          </a:xfrm>
          <a:prstGeom prst="rect">
            <a:avLst/>
          </a:prstGeom>
        </p:spPr>
      </p:pic>
      <p:pic>
        <p:nvPicPr>
          <p:cNvPr id="5" name="Call / undefined / Glyph: undefined" descr="preencoded.png">    </p:cNvPr>
          <p:cNvPicPr>
            <a:picLocks noChangeAspect="1"/>
          </p:cNvPicPr>
          <p:nvPr/>
        </p:nvPicPr>
        <p:blipFill>
          <a:blip r:embed="rId4"/>
          <a:srcRect l="0" r="0" t="0" b="0"/>
          <a:stretch/>
        </p:blipFill>
        <p:spPr>
          <a:xfrm>
            <a:off x="962025" y="6515100"/>
            <a:ext cx="276225" cy="266700"/>
          </a:xfrm>
          <a:prstGeom prst="rect">
            <a:avLst/>
          </a:prstGeom>
        </p:spPr>
      </p:pic>
      <p:pic>
        <p:nvPicPr>
          <p:cNvPr id="6" name="Mail / undefined / Glyph: undefined" descr="preencoded.png">    </p:cNvPr>
          <p:cNvPicPr>
            <a:picLocks noChangeAspect="1"/>
          </p:cNvPicPr>
          <p:nvPr/>
        </p:nvPicPr>
        <p:blipFill>
          <a:blip r:embed="rId5"/>
          <a:srcRect l="0" r="0" t="0" b="0"/>
          <a:stretch/>
        </p:blipFill>
        <p:spPr>
          <a:xfrm>
            <a:off x="952500" y="5448300"/>
            <a:ext cx="276225" cy="266700"/>
          </a:xfrm>
          <a:prstGeom prst="rect">
            <a:avLst/>
          </a:prstGeom>
        </p:spPr>
      </p:pic>
      <p:pic>
        <p:nvPicPr>
          <p:cNvPr id="7" name="Earth / undefined / Glyph: undefined" descr="preencoded.png">    </p:cNvPr>
          <p:cNvPicPr>
            <a:picLocks noChangeAspect="1"/>
          </p:cNvPicPr>
          <p:nvPr/>
        </p:nvPicPr>
        <p:blipFill>
          <a:blip r:embed="rId6"/>
          <a:srcRect l="0" r="0" t="0" b="0"/>
          <a:stretch/>
        </p:blipFill>
        <p:spPr>
          <a:xfrm>
            <a:off x="3429000" y="9296400"/>
            <a:ext cx="276225" cy="266700"/>
          </a:xfrm>
          <a:prstGeom prst="rect">
            <a:avLst/>
          </a:prstGeom>
        </p:spPr>
      </p:pic>
      <p:pic>
        <p:nvPicPr>
          <p:cNvPr id="8" name="LinkedIn_logo_In-Black logo" descr="preencoded.png">    </p:cNvPr>
          <p:cNvPicPr>
            <a:picLocks noChangeAspect="1"/>
          </p:cNvPicPr>
          <p:nvPr/>
        </p:nvPicPr>
        <p:blipFill>
          <a:blip r:embed="rId7"/>
          <a:srcRect l="0" r="0" t="0" b="0"/>
          <a:stretch/>
        </p:blipFill>
        <p:spPr>
          <a:xfrm>
            <a:off x="1000125" y="9324975"/>
            <a:ext cx="209550" cy="209550"/>
          </a:xfrm>
          <a:prstGeom prst="rect">
            <a:avLst/>
          </a:prstGeom>
        </p:spPr>
      </p:pic>
      <p:pic>
        <p:nvPicPr>
          <p:cNvPr id="9" name="Group 48" descr="preencoded.png">    </p:cNvPr>
          <p:cNvPicPr>
            <a:picLocks noChangeAspect="1"/>
          </p:cNvPicPr>
          <p:nvPr/>
        </p:nvPicPr>
        <p:blipFill>
          <a:blip r:embed="rId8"/>
          <a:srcRect l="0" r="0" t="0" b="0"/>
          <a:stretch/>
        </p:blipFill>
        <p:spPr>
          <a:xfrm>
            <a:off x="15735300" y="9344025"/>
            <a:ext cx="1590261" cy="190500"/>
          </a:xfrm>
          <a:prstGeom prst="rect">
            <a:avLst/>
          </a:prstGeom>
        </p:spPr>
      </p:pic>
      <p:pic>
        <p:nvPicPr>
          <p:cNvPr id="10" name="Call / undefined / Glyph: undefined" descr="preencoded.png">    </p:cNvPr>
          <p:cNvPicPr>
            <a:picLocks noChangeAspect="1"/>
          </p:cNvPicPr>
          <p:nvPr/>
        </p:nvPicPr>
        <p:blipFill>
          <a:blip r:embed="rId9"/>
          <a:srcRect l="0" r="0" t="0" b="0"/>
          <a:stretch/>
        </p:blipFill>
        <p:spPr>
          <a:xfrm>
            <a:off x="10210800" y="5981700"/>
            <a:ext cx="276225" cy="266700"/>
          </a:xfrm>
          <a:prstGeom prst="rect">
            <a:avLst/>
          </a:prstGeom>
        </p:spPr>
      </p:pic>
      <p:pic>
        <p:nvPicPr>
          <p:cNvPr id="11" name="Mail / undefined / Glyph: undefined" descr="preencoded.png">    </p:cNvPr>
          <p:cNvPicPr>
            <a:picLocks noChangeAspect="1"/>
          </p:cNvPicPr>
          <p:nvPr/>
        </p:nvPicPr>
        <p:blipFill>
          <a:blip r:embed="rId10"/>
          <a:srcRect l="0" r="0" t="0" b="0"/>
          <a:stretch/>
        </p:blipFill>
        <p:spPr>
          <a:xfrm>
            <a:off x="10201275" y="5448300"/>
            <a:ext cx="276225" cy="266700"/>
          </a:xfrm>
          <a:prstGeom prst="rect">
            <a:avLst/>
          </a:prstGeom>
        </p:spPr>
      </p:pic>
      <p:pic>
        <p:nvPicPr>
          <p:cNvPr id="12" name="Call / undefined / Glyph: undefined" descr="preencoded.png">    </p:cNvPr>
          <p:cNvPicPr>
            <a:picLocks noChangeAspect="1"/>
          </p:cNvPicPr>
          <p:nvPr/>
        </p:nvPicPr>
        <p:blipFill>
          <a:blip r:embed="rId11"/>
          <a:srcRect l="0" r="0" t="0" b="0"/>
          <a:stretch/>
        </p:blipFill>
        <p:spPr>
          <a:xfrm>
            <a:off x="5591175" y="5981700"/>
            <a:ext cx="276225" cy="266700"/>
          </a:xfrm>
          <a:prstGeom prst="rect">
            <a:avLst/>
          </a:prstGeom>
        </p:spPr>
      </p:pic>
      <p:pic>
        <p:nvPicPr>
          <p:cNvPr id="13" name="Mail / undefined / Glyph: undefined" descr="preencoded.png">    </p:cNvPr>
          <p:cNvPicPr>
            <a:picLocks noChangeAspect="1"/>
          </p:cNvPicPr>
          <p:nvPr/>
        </p:nvPicPr>
        <p:blipFill>
          <a:blip r:embed="rId12"/>
          <a:srcRect l="0" r="0" t="0" b="0"/>
          <a:stretch/>
        </p:blipFill>
        <p:spPr>
          <a:xfrm>
            <a:off x="5581650" y="5448300"/>
            <a:ext cx="276225" cy="266700"/>
          </a:xfrm>
          <a:prstGeom prst="rect">
            <a:avLst/>
          </a:prstGeom>
        </p:spPr>
      </p:pic>
      <p:sp>
        <p:nvSpPr>
          <p:cNvPr id="14" name="Filippo Bertoli"/>
          <p:cNvSpPr/>
          <p:nvPr/>
        </p:nvSpPr>
        <p:spPr>
          <a:xfrm>
            <a:off x="952500" y="3790950"/>
            <a:ext cx="2771775" cy="685800"/>
          </a:xfrm>
          <a:prstGeom prst="rect">
            <a:avLst/>
          </a:prstGeom>
          <a:noFill/>
          <a:ln/>
        </p:spPr>
        <p:txBody>
          <a:bodyPr wrap="square" lIns="0" tIns="0" rIns="0" bIns="0" rtlCol="0" anchor="t"/>
          <a:lstStyle/>
          <a:p>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F</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l</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p</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p</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B</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e</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t</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l</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i</a:t>
            </a:r>
            <a:endParaRPr lang="en-US" sz="3150" dirty="0"/>
          </a:p>
        </p:txBody>
      </p:sp>
      <p:sp>
        <p:nvSpPr>
          <p:cNvPr id="15" name="Export Sales Manager"/>
          <p:cNvSpPr/>
          <p:nvPr/>
        </p:nvSpPr>
        <p:spPr>
          <a:xfrm>
            <a:off x="952500" y="4410075"/>
            <a:ext cx="2771775" cy="457200"/>
          </a:xfrm>
          <a:prstGeom prst="rect">
            <a:avLst/>
          </a:prstGeom>
          <a:noFill/>
          <a:ln/>
        </p:spPr>
        <p:txBody>
          <a:bodyPr wrap="square" lIns="0" tIns="0" rIns="0" bIns="0" rtlCol="0" anchor="t"/>
          <a:lstStyle/>
          <a:p>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x</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l</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M</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g</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r</a:t>
            </a:r>
            <a:endParaRPr lang="en-US" sz="2100" dirty="0"/>
          </a:p>
        </p:txBody>
      </p:sp>
      <p:sp>
        <p:nvSpPr>
          <p:cNvPr id="16" name="name_372 5887 9262"/>
          <p:cNvSpPr/>
          <p:nvPr/>
        </p:nvSpPr>
        <p:spPr>
          <a:xfrm>
            <a:off x="1428750" y="5934075"/>
            <a:ext cx="1562100"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8</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8</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9</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endParaRPr lang="en-US" sz="1650" dirty="0"/>
          </a:p>
        </p:txBody>
      </p:sp>
      <p:sp>
        <p:nvSpPr>
          <p:cNvPr id="17" name="name_39 391 7585 174"/>
          <p:cNvSpPr/>
          <p:nvPr/>
        </p:nvSpPr>
        <p:spPr>
          <a:xfrm>
            <a:off x="1428750" y="6467475"/>
            <a:ext cx="164782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9</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9</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1</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8</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1</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4</a:t>
            </a:r>
            <a:endParaRPr lang="en-US" sz="1650" dirty="0"/>
          </a:p>
        </p:txBody>
      </p:sp>
      <p:sp>
        <p:nvSpPr>
          <p:cNvPr id="18" name="filippobertolispacedripcom"/>
          <p:cNvSpPr/>
          <p:nvPr/>
        </p:nvSpPr>
        <p:spPr>
          <a:xfrm>
            <a:off x="1428750" y="5400675"/>
            <a:ext cx="298132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f</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l</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b</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l</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endParaRPr lang="en-US" sz="1650" dirty="0"/>
          </a:p>
        </p:txBody>
      </p:sp>
      <p:sp>
        <p:nvSpPr>
          <p:cNvPr id="19" name="Spacedrip is an Estonian tech company with a vision for a healthy and sustainable use of Earths most vital resource  water"/>
          <p:cNvSpPr/>
          <p:nvPr/>
        </p:nvSpPr>
        <p:spPr>
          <a:xfrm>
            <a:off x="962025" y="2200275"/>
            <a:ext cx="2543175" cy="762000"/>
          </a:xfrm>
          <a:prstGeom prst="rect">
            <a:avLst/>
          </a:prstGeom>
          <a:noFill/>
          <a:ln/>
        </p:spPr>
        <p:txBody>
          <a:bodyPr wrap="square" lIns="0" tIns="0" rIns="0" bIns="0" rtlCol="0" anchor="t"/>
          <a:lstStyle/>
          <a:p>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C</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o</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n</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t</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a</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c</a:t>
            </a:r>
            <a:pPr algn="l" indent="0" marL="0">
              <a:lnSpc>
                <a:spcPts val="5080"/>
              </a:lnSpc>
              <a:buNone/>
            </a:pPr>
            <a:r>
              <a:rPr lang="en-US" sz="4800" b="1" dirty="0">
                <a:solidFill>
                  <a:srgbClr val="FFFFFF"/>
                </a:solidFill>
                <a:latin typeface="Manrope Bold" pitchFamily="34" charset="0"/>
                <a:ea typeface="Manrope Bold" pitchFamily="34" charset="-122"/>
                <a:cs typeface="Manrope Bold" pitchFamily="34" charset="-120"/>
              </a:rPr>
              <a:t>t</a:t>
            </a:r>
            <a:endParaRPr lang="en-US" sz="4800" dirty="0"/>
          </a:p>
        </p:txBody>
      </p:sp>
      <p:sp>
        <p:nvSpPr>
          <p:cNvPr id="20" name="wwwspacedripcom"/>
          <p:cNvSpPr/>
          <p:nvPr/>
        </p:nvSpPr>
        <p:spPr>
          <a:xfrm>
            <a:off x="3895725" y="9248775"/>
            <a:ext cx="2009775" cy="352425"/>
          </a:xfrm>
          <a:prstGeom prst="rect">
            <a:avLst/>
          </a:prstGeom>
          <a:noFill/>
          <a:ln/>
        </p:spPr>
        <p:txBody>
          <a:bodyPr wrap="square" lIns="0" tIns="0" rIns="0" bIns="0" rtlCol="0" anchor="t"/>
          <a:lstStyle/>
          <a:p>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s</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e</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d</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r</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i</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o</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m</a:t>
            </a:r>
            <a:endParaRPr lang="en-US" sz="1650" dirty="0"/>
          </a:p>
        </p:txBody>
      </p:sp>
      <p:sp>
        <p:nvSpPr>
          <p:cNvPr id="21" name="spacedrip"/>
          <p:cNvSpPr/>
          <p:nvPr/>
        </p:nvSpPr>
        <p:spPr>
          <a:xfrm>
            <a:off x="1438275" y="9248775"/>
            <a:ext cx="1209675" cy="352425"/>
          </a:xfrm>
          <a:prstGeom prst="rect">
            <a:avLst/>
          </a:prstGeom>
          <a:noFill/>
          <a:ln/>
        </p:spPr>
        <p:txBody>
          <a:bodyPr wrap="square" lIns="0" tIns="0" rIns="0" bIns="0" rtlCol="0" anchor="t"/>
          <a:lstStyle/>
          <a:p>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s</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a</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e</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d</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r</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i</a:t>
            </a:r>
            <a:pPr algn="l" indent="0" marL="0">
              <a:lnSpc>
                <a:spcPts val="2328"/>
              </a:lnSpc>
              <a:buNone/>
            </a:pPr>
            <a:r>
              <a:rPr lang="en-US" sz="1650" dirty="0">
                <a:solidFill>
                  <a:srgbClr val="FFFFFF"/>
                </a:solidFill>
                <a:latin typeface="Manrope Regular" pitchFamily="34" charset="0"/>
                <a:ea typeface="Manrope Regular" pitchFamily="34" charset="-122"/>
                <a:cs typeface="Manrope Regular" pitchFamily="34" charset="-120"/>
              </a:rPr>
              <a:t>p</a:t>
            </a:r>
            <a:endParaRPr lang="en-US" sz="1650" dirty="0"/>
          </a:p>
        </p:txBody>
      </p:sp>
      <p:sp>
        <p:nvSpPr>
          <p:cNvPr id="22" name="Jan Tomingas"/>
          <p:cNvSpPr/>
          <p:nvPr/>
        </p:nvSpPr>
        <p:spPr>
          <a:xfrm>
            <a:off x="10201275" y="3790950"/>
            <a:ext cx="2752725" cy="685800"/>
          </a:xfrm>
          <a:prstGeom prst="rect">
            <a:avLst/>
          </a:prstGeom>
          <a:noFill/>
          <a:ln/>
        </p:spPr>
        <p:txBody>
          <a:bodyPr wrap="square" lIns="0" tIns="0" rIns="0" bIns="0" rtlCol="0" anchor="t"/>
          <a:lstStyle/>
          <a:p>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J</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T</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g</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s</a:t>
            </a:r>
            <a:endParaRPr lang="en-US" sz="3150" dirty="0"/>
          </a:p>
        </p:txBody>
      </p:sp>
      <p:sp>
        <p:nvSpPr>
          <p:cNvPr id="23" name="Head of Sales and Partnerships"/>
          <p:cNvSpPr/>
          <p:nvPr/>
        </p:nvSpPr>
        <p:spPr>
          <a:xfrm>
            <a:off x="10201275" y="4410075"/>
            <a:ext cx="3943350" cy="457200"/>
          </a:xfrm>
          <a:prstGeom prst="rect">
            <a:avLst/>
          </a:prstGeom>
          <a:noFill/>
          <a:ln/>
        </p:spPr>
        <p:txBody>
          <a:bodyPr wrap="square" lIns="0" tIns="0" rIns="0" bIns="0" rtlCol="0" anchor="t"/>
          <a:lstStyle/>
          <a:p>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H</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d</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f</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l</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d</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h</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i</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s</a:t>
            </a:r>
            <a:endParaRPr lang="en-US" sz="2100" dirty="0"/>
          </a:p>
        </p:txBody>
      </p:sp>
      <p:sp>
        <p:nvSpPr>
          <p:cNvPr id="24" name="name_372 5620 3647"/>
          <p:cNvSpPr/>
          <p:nvPr/>
        </p:nvSpPr>
        <p:spPr>
          <a:xfrm>
            <a:off x="10677525" y="5934075"/>
            <a:ext cx="157162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0</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4</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endParaRPr lang="en-US" sz="1650" dirty="0"/>
          </a:p>
        </p:txBody>
      </p:sp>
      <p:sp>
        <p:nvSpPr>
          <p:cNvPr id="25" name="jantomingasspacedripcom"/>
          <p:cNvSpPr/>
          <p:nvPr/>
        </p:nvSpPr>
        <p:spPr>
          <a:xfrm>
            <a:off x="10677525" y="5400675"/>
            <a:ext cx="296227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j</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g</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
        <p:nvSpPr>
          <p:cNvPr id="26" name="James Parrish"/>
          <p:cNvSpPr/>
          <p:nvPr/>
        </p:nvSpPr>
        <p:spPr>
          <a:xfrm>
            <a:off x="5581650" y="3790950"/>
            <a:ext cx="2819400" cy="685800"/>
          </a:xfrm>
          <a:prstGeom prst="rect">
            <a:avLst/>
          </a:prstGeom>
          <a:noFill/>
          <a:ln/>
        </p:spPr>
        <p:txBody>
          <a:bodyPr wrap="square" lIns="0" tIns="0" rIns="0" bIns="0" rtlCol="0" anchor="t"/>
          <a:lstStyle/>
          <a:p>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J</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e</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P</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4605"/>
              </a:lnSpc>
              <a:buNone/>
            </a:pPr>
            <a:r>
              <a:rPr lang="en-US" sz="3150" b="1" dirty="0">
                <a:solidFill>
                  <a:srgbClr val="F7F6F5"/>
                </a:solidFill>
                <a:latin typeface="Manrope Bold" pitchFamily="34" charset="0"/>
                <a:ea typeface="Manrope Bold" pitchFamily="34" charset="-122"/>
                <a:cs typeface="Manrope Bold" pitchFamily="34" charset="-120"/>
              </a:rPr>
              <a:t>h</a:t>
            </a:r>
            <a:endParaRPr lang="en-US" sz="3150" dirty="0"/>
          </a:p>
        </p:txBody>
      </p:sp>
      <p:sp>
        <p:nvSpPr>
          <p:cNvPr id="27" name="Account Manager"/>
          <p:cNvSpPr/>
          <p:nvPr/>
        </p:nvSpPr>
        <p:spPr>
          <a:xfrm>
            <a:off x="5581650" y="4410075"/>
            <a:ext cx="2247900" cy="457200"/>
          </a:xfrm>
          <a:prstGeom prst="rect">
            <a:avLst/>
          </a:prstGeom>
          <a:noFill/>
          <a:ln/>
        </p:spPr>
        <p:txBody>
          <a:bodyPr wrap="square" lIns="0" tIns="0" rIns="0" bIns="0" rtlCol="0" anchor="t"/>
          <a:lstStyle/>
          <a:p>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c</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c</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u</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M</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g</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070"/>
              </a:lnSpc>
              <a:buNone/>
            </a:pPr>
            <a:r>
              <a:rPr lang="en-US" sz="2100" dirty="0">
                <a:solidFill>
                  <a:srgbClr val="F7F6F5"/>
                </a:solidFill>
                <a:latin typeface="Manrope Regular" pitchFamily="34" charset="0"/>
                <a:ea typeface="Manrope Regular" pitchFamily="34" charset="-122"/>
                <a:cs typeface="Manrope Regular" pitchFamily="34" charset="-120"/>
              </a:rPr>
              <a:t>r</a:t>
            </a:r>
            <a:endParaRPr lang="en-US" sz="2100" dirty="0"/>
          </a:p>
        </p:txBody>
      </p:sp>
      <p:sp>
        <p:nvSpPr>
          <p:cNvPr id="28" name="name_372 5656 7175"/>
          <p:cNvSpPr/>
          <p:nvPr/>
        </p:nvSpPr>
        <p:spPr>
          <a:xfrm>
            <a:off x="6057900" y="5934075"/>
            <a:ext cx="151447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1</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5</a:t>
            </a:r>
            <a:endParaRPr lang="en-US" sz="1650" dirty="0"/>
          </a:p>
        </p:txBody>
      </p:sp>
      <p:sp>
        <p:nvSpPr>
          <p:cNvPr id="29" name="jamesparrishspacedripcom"/>
          <p:cNvSpPr/>
          <p:nvPr/>
        </p:nvSpPr>
        <p:spPr>
          <a:xfrm>
            <a:off x="6057900" y="5400675"/>
            <a:ext cx="3019425" cy="361950"/>
          </a:xfrm>
          <a:prstGeom prst="rect">
            <a:avLst/>
          </a:prstGeom>
          <a:noFill/>
          <a:ln/>
        </p:spPr>
        <p:txBody>
          <a:bodyPr wrap="square" lIns="0" tIns="0" rIns="0" bIns="0" rtlCol="0" anchor="t"/>
          <a:lstStyle/>
          <a:p>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j</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h</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412"/>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9</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2024-09-12T12:59:26Z</dcterms:created>
  <dcterms:modified xsi:type="dcterms:W3CDTF">2024-09-12T12:59:26Z</dcterms:modified>
</cp:coreProperties>
</file>